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0" r:id="rId3"/>
    <p:sldMasterId id="2147483679" r:id="rId4"/>
  </p:sldMasterIdLst>
  <p:notesMasterIdLst>
    <p:notesMasterId r:id="rId21"/>
  </p:notesMasterIdLst>
  <p:handoutMasterIdLst>
    <p:handoutMasterId r:id="rId22"/>
  </p:handoutMasterIdLst>
  <p:sldIdLst>
    <p:sldId id="257" r:id="rId5"/>
    <p:sldId id="261" r:id="rId6"/>
    <p:sldId id="306" r:id="rId7"/>
    <p:sldId id="288" r:id="rId8"/>
    <p:sldId id="307" r:id="rId9"/>
    <p:sldId id="281" r:id="rId10"/>
    <p:sldId id="283" r:id="rId11"/>
    <p:sldId id="304" r:id="rId12"/>
    <p:sldId id="305" r:id="rId13"/>
    <p:sldId id="262" r:id="rId14"/>
    <p:sldId id="308" r:id="rId15"/>
    <p:sldId id="309" r:id="rId16"/>
    <p:sldId id="296" r:id="rId17"/>
    <p:sldId id="297" r:id="rId18"/>
    <p:sldId id="298" r:id="rId19"/>
    <p:sldId id="299" r:id="rId2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360" y="-288"/>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1038"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17606988-45DC-453F-8DB7-CA93D359F8F3}"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8B1B1DBE-E379-4FDB-A1ED-75811FD72185}" type="datetimeFigureOut">
              <a:rPr lang="en-US" smtClean="0"/>
              <a:pPr/>
              <a:t>10/27/2011</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47D5FD21-B71B-41C2-AF99-8652918E0DB0}" type="slidenum">
              <a:rPr lang="en-US" smtClean="0"/>
              <a:pPr/>
              <a:t>‹#›</a:t>
            </a:fld>
            <a:endParaRPr lang="en-US"/>
          </a:p>
        </p:txBody>
      </p:sp>
    </p:spTree>
    <p:extLst>
      <p:ext uri="{BB962C8B-B14F-4D97-AF65-F5344CB8AC3E}">
        <p14:creationId xmlns:p14="http://schemas.microsoft.com/office/powerpoint/2010/main" xmlns="" val="389222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CF82FBF-9002-4B85-9D7F-E4837223E1CC}"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CF82FBF-9002-4B85-9D7F-E4837223E1CC}" type="slidenum">
              <a:rPr lang="en-US" smtClean="0">
                <a:solidFill>
                  <a:prstClr val="black"/>
                </a:solidFill>
              </a:rPr>
              <a:pPr>
                <a:defRPr/>
              </a:pPr>
              <a:t>3</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Rate</a:t>
            </a:r>
            <a:r>
              <a:rPr lang="en-US" baseline="0" dirty="0" smtClean="0"/>
              <a:t> stability valued above rate accuracy</a:t>
            </a:r>
            <a:endParaRPr lang="en-US" dirty="0"/>
          </a:p>
        </p:txBody>
      </p:sp>
      <p:sp>
        <p:nvSpPr>
          <p:cNvPr id="4" name="Slide Number Placeholder 3"/>
          <p:cNvSpPr>
            <a:spLocks noGrp="1"/>
          </p:cNvSpPr>
          <p:nvPr>
            <p:ph type="sldNum" sz="quarter" idx="10"/>
          </p:nvPr>
        </p:nvSpPr>
        <p:spPr/>
        <p:txBody>
          <a:bodyPr/>
          <a:lstStyle/>
          <a:p>
            <a:fld id="{47D5FD21-B71B-41C2-AF99-8652918E0DB0}" type="slidenum">
              <a:rPr lang="en-US" smtClean="0"/>
              <a:pPr/>
              <a:t>4</a:t>
            </a:fld>
            <a:endParaRPr lang="en-US"/>
          </a:p>
        </p:txBody>
      </p:sp>
    </p:spTree>
    <p:extLst>
      <p:ext uri="{BB962C8B-B14F-4D97-AF65-F5344CB8AC3E}">
        <p14:creationId xmlns:p14="http://schemas.microsoft.com/office/powerpoint/2010/main" xmlns="" val="501483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slide I want to challenge the audience to “clean</a:t>
            </a:r>
            <a:r>
              <a:rPr lang="en-US" baseline="0" dirty="0" smtClean="0"/>
              <a:t> the attic” of traditional thought about electricity delivery </a:t>
            </a:r>
            <a:endParaRPr lang="en-US" dirty="0"/>
          </a:p>
        </p:txBody>
      </p:sp>
      <p:sp>
        <p:nvSpPr>
          <p:cNvPr id="4" name="Slide Number Placeholder 3"/>
          <p:cNvSpPr>
            <a:spLocks noGrp="1"/>
          </p:cNvSpPr>
          <p:nvPr>
            <p:ph type="sldNum" sz="quarter" idx="10"/>
          </p:nvPr>
        </p:nvSpPr>
        <p:spPr/>
        <p:txBody>
          <a:bodyPr/>
          <a:lstStyle/>
          <a:p>
            <a:fld id="{47D5FD21-B71B-41C2-AF99-8652918E0DB0}" type="slidenum">
              <a:rPr lang="en-US" smtClean="0"/>
              <a:pPr/>
              <a:t>6</a:t>
            </a:fld>
            <a:endParaRPr lang="en-US"/>
          </a:p>
        </p:txBody>
      </p:sp>
    </p:spTree>
    <p:extLst>
      <p:ext uri="{BB962C8B-B14F-4D97-AF65-F5344CB8AC3E}">
        <p14:creationId xmlns:p14="http://schemas.microsoft.com/office/powerpoint/2010/main" xmlns="" val="1094001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Grid is Economically</a:t>
            </a:r>
            <a:r>
              <a:rPr lang="en-US" baseline="0" dirty="0" smtClean="0"/>
              <a:t> inefficient Due to Lack of Price Discipline at the retail level</a:t>
            </a:r>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285EBE-91A2-4288-B4DD-99ACE1AD57D0}" type="slidenum">
              <a:rPr lang="en-US" smtClean="0">
                <a:solidFill>
                  <a:prstClr val="black"/>
                </a:solidFill>
              </a:rPr>
              <a:pPr>
                <a:defRPr/>
              </a:pPr>
              <a:t>10</a:t>
            </a:fld>
            <a:endParaRPr lang="en-US"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AA69E-23E9-4A9B-9245-69675761A48D}" type="slidenum">
              <a:rPr lang="en-US" smtClean="0"/>
              <a:pPr/>
              <a:t>‹#›</a:t>
            </a:fld>
            <a:endParaRPr lang="en-US"/>
          </a:p>
        </p:txBody>
      </p:sp>
    </p:spTree>
    <p:extLst>
      <p:ext uri="{BB962C8B-B14F-4D97-AF65-F5344CB8AC3E}">
        <p14:creationId xmlns:p14="http://schemas.microsoft.com/office/powerpoint/2010/main" xmlns="" val="1447987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AA69E-23E9-4A9B-9245-69675761A48D}" type="slidenum">
              <a:rPr lang="en-US" smtClean="0"/>
              <a:pPr/>
              <a:t>‹#›</a:t>
            </a:fld>
            <a:endParaRPr lang="en-US"/>
          </a:p>
        </p:txBody>
      </p:sp>
    </p:spTree>
    <p:extLst>
      <p:ext uri="{BB962C8B-B14F-4D97-AF65-F5344CB8AC3E}">
        <p14:creationId xmlns:p14="http://schemas.microsoft.com/office/powerpoint/2010/main" xmlns="" val="912819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AA69E-23E9-4A9B-9245-69675761A48D}" type="slidenum">
              <a:rPr lang="en-US" smtClean="0"/>
              <a:pPr/>
              <a:t>‹#›</a:t>
            </a:fld>
            <a:endParaRPr lang="en-US"/>
          </a:p>
        </p:txBody>
      </p:sp>
    </p:spTree>
    <p:extLst>
      <p:ext uri="{BB962C8B-B14F-4D97-AF65-F5344CB8AC3E}">
        <p14:creationId xmlns:p14="http://schemas.microsoft.com/office/powerpoint/2010/main" xmlns="" val="257856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ppt_cover.jpg"/>
          <p:cNvPicPr>
            <a:picLocks noChangeAspect="1"/>
          </p:cNvPicPr>
          <p:nvPr userDrawn="1"/>
        </p:nvPicPr>
        <p:blipFill>
          <a:blip r:embed="rId2" cstate="print"/>
          <a:stretch>
            <a:fillRect/>
          </a:stretch>
        </p:blipFill>
        <p:spPr>
          <a:xfrm>
            <a:off x="0" y="1295400"/>
            <a:ext cx="9144000" cy="4434074"/>
          </a:xfrm>
          <a:prstGeom prst="rect">
            <a:avLst/>
          </a:prstGeom>
        </p:spPr>
      </p:pic>
      <p:pic>
        <p:nvPicPr>
          <p:cNvPr id="8" name="Picture 7" descr="wave6.jpg"/>
          <p:cNvPicPr>
            <a:picLocks noChangeAspect="1"/>
          </p:cNvPicPr>
          <p:nvPr userDrawn="1"/>
        </p:nvPicPr>
        <p:blipFill>
          <a:blip r:embed="rId3" cstate="print"/>
          <a:stretch>
            <a:fillRect/>
          </a:stretch>
        </p:blipFill>
        <p:spPr>
          <a:xfrm>
            <a:off x="0" y="5334000"/>
            <a:ext cx="9144000" cy="1168400"/>
          </a:xfrm>
          <a:prstGeom prst="rect">
            <a:avLst/>
          </a:prstGeom>
        </p:spPr>
      </p:pic>
      <p:pic>
        <p:nvPicPr>
          <p:cNvPr id="11" name="Picture 10" descr="AG Bridge_revisedLogo.eps"/>
          <p:cNvPicPr>
            <a:picLocks noChangeAspect="1"/>
          </p:cNvPicPr>
          <p:nvPr userDrawn="1"/>
        </p:nvPicPr>
        <p:blipFill>
          <a:blip r:embed="rId4" cstate="print"/>
          <a:stretch>
            <a:fillRect/>
          </a:stretch>
        </p:blipFill>
        <p:spPr>
          <a:xfrm>
            <a:off x="-25400" y="-76200"/>
            <a:ext cx="3530600" cy="1511300"/>
          </a:xfrm>
          <a:prstGeom prst="rect">
            <a:avLst/>
          </a:prstGeom>
        </p:spPr>
      </p:pic>
      <p:sp>
        <p:nvSpPr>
          <p:cNvPr id="2" name="Title 1"/>
          <p:cNvSpPr>
            <a:spLocks noGrp="1"/>
          </p:cNvSpPr>
          <p:nvPr>
            <p:ph type="ctrTitle"/>
          </p:nvPr>
        </p:nvSpPr>
        <p:spPr>
          <a:xfrm>
            <a:off x="0" y="5105400"/>
            <a:ext cx="7772400" cy="1470025"/>
          </a:xfrm>
        </p:spPr>
        <p:txBody>
          <a:bodyPr/>
          <a:lstStyle>
            <a:lvl1pPr algn="l">
              <a:defRPr>
                <a:solidFill>
                  <a:srgbClr val="FFFFFF"/>
                </a:solidFill>
                <a:effectLst>
                  <a:reflection stA="50000" endPos="75000" dist="12700" dir="5400000" sy="-100000" algn="bl" rotWithShape="0"/>
                </a:effectLst>
              </a:defRPr>
            </a:lvl1pPr>
          </a:lstStyle>
          <a:p>
            <a:r>
              <a:rPr lang="en-US" dirty="0" smtClean="0"/>
              <a:t>Click to edit Master title style</a:t>
            </a:r>
            <a:endParaRPr lang="en-US" dirty="0"/>
          </a:p>
        </p:txBody>
      </p:sp>
      <p:sp>
        <p:nvSpPr>
          <p:cNvPr id="21" name="TextBox 20"/>
          <p:cNvSpPr txBox="1"/>
          <p:nvPr userDrawn="1"/>
        </p:nvSpPr>
        <p:spPr>
          <a:xfrm>
            <a:off x="40566" y="6442502"/>
            <a:ext cx="3083634" cy="415498"/>
          </a:xfrm>
          <a:prstGeom prst="rect">
            <a:avLst/>
          </a:prstGeom>
          <a:noFill/>
        </p:spPr>
        <p:txBody>
          <a:bodyPr wrap="none" rtlCol="0">
            <a:spAutoFit/>
          </a:bodyPr>
          <a:lstStyle/>
          <a:p>
            <a:r>
              <a:rPr lang="en-US" sz="2100" dirty="0" smtClean="0">
                <a:solidFill>
                  <a:schemeClr val="tx2">
                    <a:lumMod val="75000"/>
                  </a:schemeClr>
                </a:solidFill>
                <a:latin typeface="+mn-lt"/>
              </a:rPr>
              <a:t>BRIDGE Energy Group, Inc</a:t>
            </a:r>
            <a:r>
              <a:rPr lang="en-US" sz="2100" dirty="0" smtClean="0">
                <a:latin typeface="+mn-lt"/>
              </a:rPr>
              <a:t>.</a:t>
            </a:r>
            <a:endParaRPr lang="en-US" sz="2100" dirty="0">
              <a:latin typeface="+mn-lt"/>
            </a:endParaRPr>
          </a:p>
        </p:txBody>
      </p:sp>
    </p:spTree>
    <p:extLst>
      <p:ext uri="{BB962C8B-B14F-4D97-AF65-F5344CB8AC3E}">
        <p14:creationId xmlns:p14="http://schemas.microsoft.com/office/powerpoint/2010/main" xmlns="" val="1920430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57200" y="635635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E664BA-F205-A742-816D-904349886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43527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457200" y="6356350"/>
            <a:ext cx="2895600" cy="365125"/>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E664BA-F205-A742-816D-904349886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68866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457200" y="6356350"/>
            <a:ext cx="2895600" cy="365125"/>
          </a:xfr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E664BA-F205-A742-816D-904349886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53836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457200" y="6356350"/>
            <a:ext cx="2895600" cy="365125"/>
          </a:xfr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E664BA-F205-A742-816D-904349886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80679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7200" y="6356350"/>
            <a:ext cx="2895600" cy="365125"/>
          </a:xfr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E664BA-F205-A742-816D-904349886FC9}" type="slidenum">
              <a:rPr lang="en-US" smtClean="0">
                <a:solidFill>
                  <a:prstClr val="black">
                    <a:tint val="75000"/>
                  </a:prstClr>
                </a:solidFill>
              </a:rPr>
              <a:pPr/>
              <a:t>‹#›</a:t>
            </a:fld>
            <a:endParaRPr lang="en-US">
              <a:solidFill>
                <a:prstClr val="black">
                  <a:tint val="75000"/>
                </a:prstClr>
              </a:solidFill>
            </a:endParaRPr>
          </a:p>
        </p:txBody>
      </p:sp>
      <p:sp>
        <p:nvSpPr>
          <p:cNvPr id="5" name="Title 1"/>
          <p:cNvSpPr>
            <a:spLocks noGrp="1"/>
          </p:cNvSpPr>
          <p:nvPr>
            <p:ph type="title"/>
          </p:nvPr>
        </p:nvSpPr>
        <p:spPr>
          <a:xfrm>
            <a:off x="457200" y="-76200"/>
            <a:ext cx="82296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xmlns="" val="3850411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457200" y="6354762"/>
            <a:ext cx="2895600"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AE664BA-F205-A742-816D-904349886FC9}" type="slidenum">
              <a:rPr lang="en-US" smtClean="0">
                <a:solidFill>
                  <a:prstClr val="black">
                    <a:tint val="75000"/>
                  </a:prstClr>
                </a:solidFill>
              </a:rPr>
              <a:pPr/>
              <a:t>‹#›</a:t>
            </a:fld>
            <a:endParaRPr lang="en-US">
              <a:solidFill>
                <a:prstClr val="black">
                  <a:tint val="75000"/>
                </a:prstClr>
              </a:solidFill>
            </a:endParaRPr>
          </a:p>
        </p:txBody>
      </p:sp>
      <p:sp>
        <p:nvSpPr>
          <p:cNvPr id="8" name="Title 1"/>
          <p:cNvSpPr txBox="1">
            <a:spLocks/>
          </p:cNvSpPr>
          <p:nvPr userDrawn="1"/>
        </p:nvSpPr>
        <p:spPr>
          <a:xfrm>
            <a:off x="457200" y="-76200"/>
            <a:ext cx="8229600" cy="1143000"/>
          </a:xfrm>
          <a:prstGeom prst="rect">
            <a:avLst/>
          </a:prstGeom>
        </p:spPr>
        <p:txBody>
          <a:bodyPr vert="horz" lIns="91440" tIns="45720" rIns="91440" bIns="45720" rtlCol="0" anchor="ctr">
            <a:normAutofit/>
          </a:bodyPr>
          <a:lstStyle/>
          <a:p>
            <a:pPr defTabSz="457200">
              <a:spcBef>
                <a:spcPct val="0"/>
              </a:spcBef>
              <a:defRPr/>
            </a:pPr>
            <a:r>
              <a:rPr lang="en-US" sz="4400">
                <a:solidFill>
                  <a:srgbClr val="FFFFFF"/>
                </a:solidFill>
              </a:rPr>
              <a:t>Click to edit Master title style</a:t>
            </a:r>
          </a:p>
        </p:txBody>
      </p:sp>
    </p:spTree>
    <p:extLst>
      <p:ext uri="{BB962C8B-B14F-4D97-AF65-F5344CB8AC3E}">
        <p14:creationId xmlns:p14="http://schemas.microsoft.com/office/powerpoint/2010/main" xmlns="" val="193935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57200" y="635635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E664BA-F205-A742-816D-904349886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4244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AA69E-23E9-4A9B-9245-69675761A48D}" type="slidenum">
              <a:rPr lang="en-US" smtClean="0"/>
              <a:pPr/>
              <a:t>‹#›</a:t>
            </a:fld>
            <a:endParaRPr lang="en-US"/>
          </a:p>
        </p:txBody>
      </p:sp>
    </p:spTree>
    <p:extLst>
      <p:ext uri="{BB962C8B-B14F-4D97-AF65-F5344CB8AC3E}">
        <p14:creationId xmlns:p14="http://schemas.microsoft.com/office/powerpoint/2010/main" xmlns="" val="2768686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descr="ppt_cover.jpg"/>
          <p:cNvPicPr>
            <a:picLocks noChangeAspect="1"/>
          </p:cNvPicPr>
          <p:nvPr userDrawn="1"/>
        </p:nvPicPr>
        <p:blipFill>
          <a:blip r:embed="rId2" cstate="print"/>
          <a:stretch>
            <a:fillRect/>
          </a:stretch>
        </p:blipFill>
        <p:spPr>
          <a:xfrm>
            <a:off x="0" y="1295400"/>
            <a:ext cx="9144000" cy="4434074"/>
          </a:xfrm>
          <a:prstGeom prst="rect">
            <a:avLst/>
          </a:prstGeom>
        </p:spPr>
      </p:pic>
      <p:pic>
        <p:nvPicPr>
          <p:cNvPr id="8" name="Picture 7" descr="wave6.jpg"/>
          <p:cNvPicPr>
            <a:picLocks noChangeAspect="1"/>
          </p:cNvPicPr>
          <p:nvPr userDrawn="1"/>
        </p:nvPicPr>
        <p:blipFill>
          <a:blip r:embed="rId3" cstate="print"/>
          <a:stretch>
            <a:fillRect/>
          </a:stretch>
        </p:blipFill>
        <p:spPr>
          <a:xfrm>
            <a:off x="0" y="5334000"/>
            <a:ext cx="9144000" cy="1168400"/>
          </a:xfrm>
          <a:prstGeom prst="rect">
            <a:avLst/>
          </a:prstGeom>
        </p:spPr>
      </p:pic>
      <p:pic>
        <p:nvPicPr>
          <p:cNvPr id="11" name="Picture 10" descr="AG Bridge_revisedLogo.eps"/>
          <p:cNvPicPr>
            <a:picLocks noChangeAspect="1"/>
          </p:cNvPicPr>
          <p:nvPr userDrawn="1"/>
        </p:nvPicPr>
        <p:blipFill>
          <a:blip r:embed="rId4" cstate="print"/>
          <a:stretch>
            <a:fillRect/>
          </a:stretch>
        </p:blipFill>
        <p:spPr>
          <a:xfrm>
            <a:off x="-25400" y="-76200"/>
            <a:ext cx="3530600" cy="1511300"/>
          </a:xfrm>
          <a:prstGeom prst="rect">
            <a:avLst/>
          </a:prstGeom>
        </p:spPr>
      </p:pic>
      <p:sp>
        <p:nvSpPr>
          <p:cNvPr id="2" name="Title 1"/>
          <p:cNvSpPr>
            <a:spLocks noGrp="1"/>
          </p:cNvSpPr>
          <p:nvPr>
            <p:ph type="ctrTitle"/>
          </p:nvPr>
        </p:nvSpPr>
        <p:spPr>
          <a:xfrm>
            <a:off x="0" y="5105400"/>
            <a:ext cx="7772400" cy="1470025"/>
          </a:xfrm>
        </p:spPr>
        <p:txBody>
          <a:bodyPr/>
          <a:lstStyle>
            <a:lvl1pPr algn="l">
              <a:defRPr>
                <a:solidFill>
                  <a:srgbClr val="FFFFFF"/>
                </a:solidFill>
                <a:effectLst>
                  <a:reflection stA="50000" endPos="75000" dist="12700" dir="5400000" sy="-100000" algn="bl" rotWithShape="0"/>
                </a:effectLst>
              </a:defRPr>
            </a:lvl1pPr>
          </a:lstStyle>
          <a:p>
            <a:r>
              <a:rPr lang="en-US" dirty="0" smtClean="0"/>
              <a:t>Click to edit Master title style</a:t>
            </a:r>
            <a:endParaRPr lang="en-US" dirty="0"/>
          </a:p>
        </p:txBody>
      </p:sp>
      <p:sp>
        <p:nvSpPr>
          <p:cNvPr id="21" name="TextBox 20"/>
          <p:cNvSpPr txBox="1"/>
          <p:nvPr userDrawn="1"/>
        </p:nvSpPr>
        <p:spPr>
          <a:xfrm>
            <a:off x="40566" y="6442502"/>
            <a:ext cx="3083634" cy="415498"/>
          </a:xfrm>
          <a:prstGeom prst="rect">
            <a:avLst/>
          </a:prstGeom>
          <a:noFill/>
        </p:spPr>
        <p:txBody>
          <a:bodyPr wrap="none" rtlCol="0">
            <a:spAutoFit/>
          </a:bodyPr>
          <a:lstStyle/>
          <a:p>
            <a:pPr defTabSz="457200"/>
            <a:r>
              <a:rPr lang="en-US" sz="2100" dirty="0">
                <a:solidFill>
                  <a:srgbClr val="1F497D">
                    <a:lumMod val="75000"/>
                  </a:srgbClr>
                </a:solidFill>
              </a:rPr>
              <a:t>BRIDGE Energy Group, Inc</a:t>
            </a:r>
            <a:r>
              <a:rPr lang="en-US" sz="2100" dirty="0">
                <a:solidFill>
                  <a:prstClr val="black"/>
                </a:solidFill>
              </a:rPr>
              <a:t>.</a:t>
            </a:r>
          </a:p>
        </p:txBody>
      </p:sp>
    </p:spTree>
    <p:extLst>
      <p:ext uri="{BB962C8B-B14F-4D97-AF65-F5344CB8AC3E}">
        <p14:creationId xmlns:p14="http://schemas.microsoft.com/office/powerpoint/2010/main" xmlns="" val="2268093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57200" y="635635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E664BA-F205-A742-816D-904349886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92394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457200" y="6356350"/>
            <a:ext cx="2895600" cy="365125"/>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E664BA-F205-A742-816D-904349886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86866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457200" y="6356350"/>
            <a:ext cx="2895600" cy="365125"/>
          </a:xfr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E664BA-F205-A742-816D-904349886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8826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457200" y="6356350"/>
            <a:ext cx="2895600" cy="365125"/>
          </a:xfr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E664BA-F205-A742-816D-904349886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43488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7200" y="6356350"/>
            <a:ext cx="2895600" cy="365125"/>
          </a:xfr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E664BA-F205-A742-816D-904349886FC9}" type="slidenum">
              <a:rPr lang="en-US" smtClean="0">
                <a:solidFill>
                  <a:prstClr val="black">
                    <a:tint val="75000"/>
                  </a:prstClr>
                </a:solidFill>
              </a:rPr>
              <a:pPr/>
              <a:t>‹#›</a:t>
            </a:fld>
            <a:endParaRPr lang="en-US">
              <a:solidFill>
                <a:prstClr val="black">
                  <a:tint val="75000"/>
                </a:prstClr>
              </a:solidFill>
            </a:endParaRPr>
          </a:p>
        </p:txBody>
      </p:sp>
      <p:sp>
        <p:nvSpPr>
          <p:cNvPr id="5" name="Title 1"/>
          <p:cNvSpPr>
            <a:spLocks noGrp="1"/>
          </p:cNvSpPr>
          <p:nvPr>
            <p:ph type="title"/>
          </p:nvPr>
        </p:nvSpPr>
        <p:spPr>
          <a:xfrm>
            <a:off x="457200" y="-76200"/>
            <a:ext cx="82296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xmlns="" val="3234156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457200" y="6354762"/>
            <a:ext cx="2895600"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AE664BA-F205-A742-816D-904349886FC9}" type="slidenum">
              <a:rPr lang="en-US" smtClean="0">
                <a:solidFill>
                  <a:prstClr val="black">
                    <a:tint val="75000"/>
                  </a:prstClr>
                </a:solidFill>
              </a:rPr>
              <a:pPr/>
              <a:t>‹#›</a:t>
            </a:fld>
            <a:endParaRPr lang="en-US">
              <a:solidFill>
                <a:prstClr val="black">
                  <a:tint val="75000"/>
                </a:prstClr>
              </a:solidFill>
            </a:endParaRPr>
          </a:p>
        </p:txBody>
      </p:sp>
      <p:sp>
        <p:nvSpPr>
          <p:cNvPr id="8" name="Title 1"/>
          <p:cNvSpPr txBox="1">
            <a:spLocks/>
          </p:cNvSpPr>
          <p:nvPr userDrawn="1"/>
        </p:nvSpPr>
        <p:spPr>
          <a:xfrm>
            <a:off x="457200" y="-76200"/>
            <a:ext cx="8229600" cy="1143000"/>
          </a:xfrm>
          <a:prstGeom prst="rect">
            <a:avLst/>
          </a:prstGeom>
        </p:spPr>
        <p:txBody>
          <a:bodyPr vert="horz" lIns="91440" tIns="45720" rIns="91440" bIns="45720" rtlCol="0" anchor="ctr">
            <a:normAutofit/>
          </a:bodyPr>
          <a:lstStyle/>
          <a:p>
            <a:pPr defTabSz="457200">
              <a:spcBef>
                <a:spcPct val="0"/>
              </a:spcBef>
              <a:defRPr/>
            </a:pPr>
            <a:r>
              <a:rPr lang="en-US" sz="4400">
                <a:solidFill>
                  <a:srgbClr val="FFFFFF"/>
                </a:solidFill>
              </a:rPr>
              <a:t>Click to edit Master title style</a:t>
            </a:r>
          </a:p>
        </p:txBody>
      </p:sp>
    </p:spTree>
    <p:extLst>
      <p:ext uri="{BB962C8B-B14F-4D97-AF65-F5344CB8AC3E}">
        <p14:creationId xmlns:p14="http://schemas.microsoft.com/office/powerpoint/2010/main" xmlns="" val="2586392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57200" y="635635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E664BA-F205-A742-816D-904349886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15482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descr="ppt_cover.jpg"/>
          <p:cNvPicPr>
            <a:picLocks noChangeAspect="1"/>
          </p:cNvPicPr>
          <p:nvPr userDrawn="1"/>
        </p:nvPicPr>
        <p:blipFill>
          <a:blip r:embed="rId2" cstate="print"/>
          <a:stretch>
            <a:fillRect/>
          </a:stretch>
        </p:blipFill>
        <p:spPr>
          <a:xfrm>
            <a:off x="0" y="1295400"/>
            <a:ext cx="9144000" cy="4434074"/>
          </a:xfrm>
          <a:prstGeom prst="rect">
            <a:avLst/>
          </a:prstGeom>
        </p:spPr>
      </p:pic>
      <p:pic>
        <p:nvPicPr>
          <p:cNvPr id="8" name="Picture 7" descr="wave6.jpg"/>
          <p:cNvPicPr>
            <a:picLocks noChangeAspect="1"/>
          </p:cNvPicPr>
          <p:nvPr userDrawn="1"/>
        </p:nvPicPr>
        <p:blipFill>
          <a:blip r:embed="rId3" cstate="print"/>
          <a:stretch>
            <a:fillRect/>
          </a:stretch>
        </p:blipFill>
        <p:spPr>
          <a:xfrm>
            <a:off x="0" y="5334000"/>
            <a:ext cx="9144000" cy="1168400"/>
          </a:xfrm>
          <a:prstGeom prst="rect">
            <a:avLst/>
          </a:prstGeom>
        </p:spPr>
      </p:pic>
      <p:pic>
        <p:nvPicPr>
          <p:cNvPr id="11" name="Picture 10" descr="AG Bridge_revisedLogo.eps"/>
          <p:cNvPicPr>
            <a:picLocks noChangeAspect="1"/>
          </p:cNvPicPr>
          <p:nvPr userDrawn="1"/>
        </p:nvPicPr>
        <p:blipFill>
          <a:blip r:embed="rId4" cstate="print"/>
          <a:stretch>
            <a:fillRect/>
          </a:stretch>
        </p:blipFill>
        <p:spPr>
          <a:xfrm>
            <a:off x="-25400" y="-76200"/>
            <a:ext cx="3530600" cy="1511300"/>
          </a:xfrm>
          <a:prstGeom prst="rect">
            <a:avLst/>
          </a:prstGeom>
        </p:spPr>
      </p:pic>
      <p:sp>
        <p:nvSpPr>
          <p:cNvPr id="2" name="Title 1"/>
          <p:cNvSpPr>
            <a:spLocks noGrp="1"/>
          </p:cNvSpPr>
          <p:nvPr>
            <p:ph type="ctrTitle"/>
          </p:nvPr>
        </p:nvSpPr>
        <p:spPr>
          <a:xfrm>
            <a:off x="0" y="5105400"/>
            <a:ext cx="7772400" cy="1470025"/>
          </a:xfrm>
        </p:spPr>
        <p:txBody>
          <a:bodyPr/>
          <a:lstStyle>
            <a:lvl1pPr algn="l">
              <a:defRPr>
                <a:solidFill>
                  <a:srgbClr val="FFFFFF"/>
                </a:solidFill>
                <a:effectLst>
                  <a:reflection stA="50000" endPos="75000" dist="12700" dir="5400000" sy="-100000" algn="bl" rotWithShape="0"/>
                </a:effectLst>
              </a:defRPr>
            </a:lvl1pPr>
          </a:lstStyle>
          <a:p>
            <a:r>
              <a:rPr lang="en-US" dirty="0" smtClean="0"/>
              <a:t>Click to edit Master title style</a:t>
            </a:r>
            <a:endParaRPr lang="en-US" dirty="0"/>
          </a:p>
        </p:txBody>
      </p:sp>
      <p:sp>
        <p:nvSpPr>
          <p:cNvPr id="21" name="TextBox 20"/>
          <p:cNvSpPr txBox="1"/>
          <p:nvPr userDrawn="1"/>
        </p:nvSpPr>
        <p:spPr>
          <a:xfrm>
            <a:off x="40566" y="6442502"/>
            <a:ext cx="3083634" cy="415498"/>
          </a:xfrm>
          <a:prstGeom prst="rect">
            <a:avLst/>
          </a:prstGeom>
          <a:noFill/>
        </p:spPr>
        <p:txBody>
          <a:bodyPr wrap="none" rtlCol="0">
            <a:spAutoFit/>
          </a:bodyPr>
          <a:lstStyle/>
          <a:p>
            <a:pPr defTabSz="457200"/>
            <a:r>
              <a:rPr lang="en-US" sz="2100" dirty="0">
                <a:solidFill>
                  <a:srgbClr val="1F497D">
                    <a:lumMod val="75000"/>
                  </a:srgbClr>
                </a:solidFill>
              </a:rPr>
              <a:t>BRIDGE Energy Group, Inc</a:t>
            </a:r>
            <a:r>
              <a:rPr lang="en-US" sz="2100" dirty="0">
                <a:solidFill>
                  <a:prstClr val="black"/>
                </a:solidFill>
              </a:rPr>
              <a:t>.</a:t>
            </a:r>
          </a:p>
        </p:txBody>
      </p:sp>
    </p:spTree>
    <p:extLst>
      <p:ext uri="{BB962C8B-B14F-4D97-AF65-F5344CB8AC3E}">
        <p14:creationId xmlns:p14="http://schemas.microsoft.com/office/powerpoint/2010/main" xmlns="" val="4149200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57200" y="635635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E664BA-F205-A742-816D-904349886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57656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AA69E-23E9-4A9B-9245-69675761A48D}" type="slidenum">
              <a:rPr lang="en-US" smtClean="0"/>
              <a:pPr/>
              <a:t>‹#›</a:t>
            </a:fld>
            <a:endParaRPr lang="en-US"/>
          </a:p>
        </p:txBody>
      </p:sp>
    </p:spTree>
    <p:extLst>
      <p:ext uri="{BB962C8B-B14F-4D97-AF65-F5344CB8AC3E}">
        <p14:creationId xmlns:p14="http://schemas.microsoft.com/office/powerpoint/2010/main" xmlns="" val="533904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457200" y="6356350"/>
            <a:ext cx="2895600" cy="365125"/>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E664BA-F205-A742-816D-904349886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60151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457200" y="6356350"/>
            <a:ext cx="2895600" cy="365125"/>
          </a:xfr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E664BA-F205-A742-816D-904349886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38155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457200" y="6356350"/>
            <a:ext cx="2895600" cy="365125"/>
          </a:xfr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E664BA-F205-A742-816D-904349886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73606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7200" y="6356350"/>
            <a:ext cx="2895600" cy="365125"/>
          </a:xfr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E664BA-F205-A742-816D-904349886FC9}" type="slidenum">
              <a:rPr lang="en-US" smtClean="0">
                <a:solidFill>
                  <a:prstClr val="black">
                    <a:tint val="75000"/>
                  </a:prstClr>
                </a:solidFill>
              </a:rPr>
              <a:pPr/>
              <a:t>‹#›</a:t>
            </a:fld>
            <a:endParaRPr lang="en-US">
              <a:solidFill>
                <a:prstClr val="black">
                  <a:tint val="75000"/>
                </a:prstClr>
              </a:solidFill>
            </a:endParaRPr>
          </a:p>
        </p:txBody>
      </p:sp>
      <p:sp>
        <p:nvSpPr>
          <p:cNvPr id="5" name="Title 1"/>
          <p:cNvSpPr>
            <a:spLocks noGrp="1"/>
          </p:cNvSpPr>
          <p:nvPr>
            <p:ph type="title"/>
          </p:nvPr>
        </p:nvSpPr>
        <p:spPr>
          <a:xfrm>
            <a:off x="457200" y="-76200"/>
            <a:ext cx="82296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xmlns="" val="660158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457200" y="6354762"/>
            <a:ext cx="2895600"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AE664BA-F205-A742-816D-904349886FC9}" type="slidenum">
              <a:rPr lang="en-US" smtClean="0">
                <a:solidFill>
                  <a:prstClr val="black">
                    <a:tint val="75000"/>
                  </a:prstClr>
                </a:solidFill>
              </a:rPr>
              <a:pPr/>
              <a:t>‹#›</a:t>
            </a:fld>
            <a:endParaRPr lang="en-US">
              <a:solidFill>
                <a:prstClr val="black">
                  <a:tint val="75000"/>
                </a:prstClr>
              </a:solidFill>
            </a:endParaRPr>
          </a:p>
        </p:txBody>
      </p:sp>
      <p:sp>
        <p:nvSpPr>
          <p:cNvPr id="8" name="Title 1"/>
          <p:cNvSpPr txBox="1">
            <a:spLocks/>
          </p:cNvSpPr>
          <p:nvPr userDrawn="1"/>
        </p:nvSpPr>
        <p:spPr>
          <a:xfrm>
            <a:off x="457200" y="-76200"/>
            <a:ext cx="8229600" cy="1143000"/>
          </a:xfrm>
          <a:prstGeom prst="rect">
            <a:avLst/>
          </a:prstGeom>
        </p:spPr>
        <p:txBody>
          <a:bodyPr vert="horz" lIns="91440" tIns="45720" rIns="91440" bIns="45720" rtlCol="0" anchor="ctr">
            <a:normAutofit/>
          </a:bodyPr>
          <a:lstStyle/>
          <a:p>
            <a:pPr defTabSz="457200">
              <a:spcBef>
                <a:spcPct val="0"/>
              </a:spcBef>
              <a:defRPr/>
            </a:pPr>
            <a:r>
              <a:rPr lang="en-US" sz="4400">
                <a:solidFill>
                  <a:srgbClr val="FFFFFF"/>
                </a:solidFill>
              </a:rPr>
              <a:t>Click to edit Master title style</a:t>
            </a:r>
          </a:p>
        </p:txBody>
      </p:sp>
    </p:spTree>
    <p:extLst>
      <p:ext uri="{BB962C8B-B14F-4D97-AF65-F5344CB8AC3E}">
        <p14:creationId xmlns:p14="http://schemas.microsoft.com/office/powerpoint/2010/main" xmlns="" val="15812241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57200" y="635635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E664BA-F205-A742-816D-904349886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12754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descr="ppt_cover.jpg"/>
          <p:cNvPicPr>
            <a:picLocks noChangeAspect="1"/>
          </p:cNvPicPr>
          <p:nvPr userDrawn="1"/>
        </p:nvPicPr>
        <p:blipFill>
          <a:blip r:embed="rId2" cstate="print"/>
          <a:stretch>
            <a:fillRect/>
          </a:stretch>
        </p:blipFill>
        <p:spPr>
          <a:xfrm>
            <a:off x="0" y="1295400"/>
            <a:ext cx="9144000" cy="4434074"/>
          </a:xfrm>
          <a:prstGeom prst="rect">
            <a:avLst/>
          </a:prstGeom>
        </p:spPr>
      </p:pic>
      <p:pic>
        <p:nvPicPr>
          <p:cNvPr id="8" name="Picture 7" descr="wave6.jpg"/>
          <p:cNvPicPr>
            <a:picLocks noChangeAspect="1"/>
          </p:cNvPicPr>
          <p:nvPr userDrawn="1"/>
        </p:nvPicPr>
        <p:blipFill>
          <a:blip r:embed="rId3" cstate="print"/>
          <a:stretch>
            <a:fillRect/>
          </a:stretch>
        </p:blipFill>
        <p:spPr>
          <a:xfrm>
            <a:off x="0" y="5334000"/>
            <a:ext cx="9144000" cy="1168400"/>
          </a:xfrm>
          <a:prstGeom prst="rect">
            <a:avLst/>
          </a:prstGeom>
        </p:spPr>
      </p:pic>
      <p:pic>
        <p:nvPicPr>
          <p:cNvPr id="11" name="Picture 10" descr="AG Bridge_revisedLogo.eps"/>
          <p:cNvPicPr>
            <a:picLocks noChangeAspect="1"/>
          </p:cNvPicPr>
          <p:nvPr userDrawn="1"/>
        </p:nvPicPr>
        <p:blipFill>
          <a:blip r:embed="rId4" cstate="print"/>
          <a:stretch>
            <a:fillRect/>
          </a:stretch>
        </p:blipFill>
        <p:spPr>
          <a:xfrm>
            <a:off x="-25400" y="-76200"/>
            <a:ext cx="3530600" cy="1511300"/>
          </a:xfrm>
          <a:prstGeom prst="rect">
            <a:avLst/>
          </a:prstGeom>
        </p:spPr>
      </p:pic>
      <p:sp>
        <p:nvSpPr>
          <p:cNvPr id="2" name="Title 1"/>
          <p:cNvSpPr>
            <a:spLocks noGrp="1"/>
          </p:cNvSpPr>
          <p:nvPr>
            <p:ph type="ctrTitle"/>
          </p:nvPr>
        </p:nvSpPr>
        <p:spPr>
          <a:xfrm>
            <a:off x="0" y="5105400"/>
            <a:ext cx="7772400" cy="1470025"/>
          </a:xfrm>
        </p:spPr>
        <p:txBody>
          <a:bodyPr/>
          <a:lstStyle>
            <a:lvl1pPr algn="l">
              <a:defRPr>
                <a:solidFill>
                  <a:srgbClr val="FFFFFF"/>
                </a:solidFill>
                <a:effectLst>
                  <a:reflection stA="50000" endPos="75000" dist="12700" dir="5400000" sy="-100000" algn="bl" rotWithShape="0"/>
                </a:effectLst>
              </a:defRPr>
            </a:lvl1pPr>
          </a:lstStyle>
          <a:p>
            <a:r>
              <a:rPr lang="en-US" dirty="0" smtClean="0"/>
              <a:t>Click to edit Master title style</a:t>
            </a:r>
            <a:endParaRPr lang="en-US" dirty="0"/>
          </a:p>
        </p:txBody>
      </p:sp>
      <p:sp>
        <p:nvSpPr>
          <p:cNvPr id="21" name="TextBox 20"/>
          <p:cNvSpPr txBox="1"/>
          <p:nvPr userDrawn="1"/>
        </p:nvSpPr>
        <p:spPr>
          <a:xfrm>
            <a:off x="40566" y="6442502"/>
            <a:ext cx="3083634" cy="415498"/>
          </a:xfrm>
          <a:prstGeom prst="rect">
            <a:avLst/>
          </a:prstGeom>
          <a:noFill/>
        </p:spPr>
        <p:txBody>
          <a:bodyPr wrap="none" rtlCol="0">
            <a:spAutoFit/>
          </a:bodyPr>
          <a:lstStyle/>
          <a:p>
            <a:pPr defTabSz="457200"/>
            <a:r>
              <a:rPr lang="en-US" sz="2100" dirty="0">
                <a:solidFill>
                  <a:srgbClr val="1F497D">
                    <a:lumMod val="75000"/>
                  </a:srgbClr>
                </a:solidFill>
              </a:rPr>
              <a:t>BRIDGE Energy Group, Inc</a:t>
            </a:r>
            <a:r>
              <a:rPr lang="en-US" sz="2100" dirty="0">
                <a:solidFill>
                  <a:prstClr val="black"/>
                </a:solidFill>
              </a:rPr>
              <a:t>.</a:t>
            </a:r>
          </a:p>
        </p:txBody>
      </p:sp>
    </p:spTree>
    <p:extLst>
      <p:ext uri="{BB962C8B-B14F-4D97-AF65-F5344CB8AC3E}">
        <p14:creationId xmlns:p14="http://schemas.microsoft.com/office/powerpoint/2010/main" xmlns="" val="2185416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AA69E-23E9-4A9B-9245-69675761A48D}" type="slidenum">
              <a:rPr lang="en-US" smtClean="0"/>
              <a:pPr/>
              <a:t>‹#›</a:t>
            </a:fld>
            <a:endParaRPr lang="en-US"/>
          </a:p>
        </p:txBody>
      </p:sp>
    </p:spTree>
    <p:extLst>
      <p:ext uri="{BB962C8B-B14F-4D97-AF65-F5344CB8AC3E}">
        <p14:creationId xmlns:p14="http://schemas.microsoft.com/office/powerpoint/2010/main" xmlns="" val="272113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AAA69E-23E9-4A9B-9245-69675761A48D}" type="slidenum">
              <a:rPr lang="en-US" smtClean="0"/>
              <a:pPr/>
              <a:t>‹#›</a:t>
            </a:fld>
            <a:endParaRPr lang="en-US"/>
          </a:p>
        </p:txBody>
      </p:sp>
    </p:spTree>
    <p:extLst>
      <p:ext uri="{BB962C8B-B14F-4D97-AF65-F5344CB8AC3E}">
        <p14:creationId xmlns:p14="http://schemas.microsoft.com/office/powerpoint/2010/main" xmlns="" val="2570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AAA69E-23E9-4A9B-9245-69675761A48D}" type="slidenum">
              <a:rPr lang="en-US" smtClean="0"/>
              <a:pPr/>
              <a:t>‹#›</a:t>
            </a:fld>
            <a:endParaRPr lang="en-US"/>
          </a:p>
        </p:txBody>
      </p:sp>
    </p:spTree>
    <p:extLst>
      <p:ext uri="{BB962C8B-B14F-4D97-AF65-F5344CB8AC3E}">
        <p14:creationId xmlns:p14="http://schemas.microsoft.com/office/powerpoint/2010/main" xmlns="" val="368358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AAA69E-23E9-4A9B-9245-69675761A48D}" type="slidenum">
              <a:rPr lang="en-US" smtClean="0"/>
              <a:pPr/>
              <a:t>‹#›</a:t>
            </a:fld>
            <a:endParaRPr lang="en-US"/>
          </a:p>
        </p:txBody>
      </p:sp>
    </p:spTree>
    <p:extLst>
      <p:ext uri="{BB962C8B-B14F-4D97-AF65-F5344CB8AC3E}">
        <p14:creationId xmlns:p14="http://schemas.microsoft.com/office/powerpoint/2010/main" xmlns="" val="2533283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AA69E-23E9-4A9B-9245-69675761A48D}" type="slidenum">
              <a:rPr lang="en-US" smtClean="0"/>
              <a:pPr/>
              <a:t>‹#›</a:t>
            </a:fld>
            <a:endParaRPr lang="en-US"/>
          </a:p>
        </p:txBody>
      </p:sp>
    </p:spTree>
    <p:extLst>
      <p:ext uri="{BB962C8B-B14F-4D97-AF65-F5344CB8AC3E}">
        <p14:creationId xmlns:p14="http://schemas.microsoft.com/office/powerpoint/2010/main" xmlns="" val="3336632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AA69E-23E9-4A9B-9245-69675761A48D}" type="slidenum">
              <a:rPr lang="en-US" smtClean="0"/>
              <a:pPr/>
              <a:t>‹#›</a:t>
            </a:fld>
            <a:endParaRPr lang="en-US"/>
          </a:p>
        </p:txBody>
      </p:sp>
    </p:spTree>
    <p:extLst>
      <p:ext uri="{BB962C8B-B14F-4D97-AF65-F5344CB8AC3E}">
        <p14:creationId xmlns:p14="http://schemas.microsoft.com/office/powerpoint/2010/main" xmlns="" val="117601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image" Target="../media/image2.jpe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4.png"/><Relationship Id="rId5" Type="http://schemas.openxmlformats.org/officeDocument/2006/relationships/slideLayout" Target="../slideLayouts/slideLayout25.xml"/><Relationship Id="rId10" Type="http://schemas.openxmlformats.org/officeDocument/2006/relationships/image" Target="../media/image2.jpeg"/><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4.png"/><Relationship Id="rId5" Type="http://schemas.openxmlformats.org/officeDocument/2006/relationships/slideLayout" Target="../slideLayouts/slideLayout33.xml"/><Relationship Id="rId10" Type="http://schemas.openxmlformats.org/officeDocument/2006/relationships/image" Target="../media/image2.jpeg"/><Relationship Id="rId4" Type="http://schemas.openxmlformats.org/officeDocument/2006/relationships/slideLayout" Target="../slideLayouts/slideLayout32.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AA69E-23E9-4A9B-9245-69675761A48D}" type="slidenum">
              <a:rPr lang="en-US" smtClean="0"/>
              <a:pPr/>
              <a:t>‹#›</a:t>
            </a:fld>
            <a:endParaRPr lang="en-US"/>
          </a:p>
        </p:txBody>
      </p:sp>
    </p:spTree>
    <p:extLst>
      <p:ext uri="{BB962C8B-B14F-4D97-AF65-F5344CB8AC3E}">
        <p14:creationId xmlns:p14="http://schemas.microsoft.com/office/powerpoint/2010/main" xmlns="" val="2820512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wave6.jpg"/>
          <p:cNvPicPr>
            <a:picLocks noChangeAspect="1"/>
          </p:cNvPicPr>
          <p:nvPr userDrawn="1"/>
        </p:nvPicPr>
        <p:blipFill>
          <a:blip r:embed="rId10" cstate="print"/>
          <a:stretch>
            <a:fillRect/>
          </a:stretch>
        </p:blipFill>
        <p:spPr>
          <a:xfrm>
            <a:off x="0" y="0"/>
            <a:ext cx="9144000" cy="116840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AE664BA-F205-A742-816D-904349886FC9}" type="slidenum">
              <a:rPr lang="en-US" smtClean="0">
                <a:solidFill>
                  <a:prstClr val="black">
                    <a:tint val="75000"/>
                  </a:prstClr>
                </a:solidFill>
              </a:rPr>
              <a:pPr defTabSz="457200"/>
              <a:t>‹#›</a:t>
            </a:fld>
            <a:endParaRPr lang="en-US">
              <a:solidFill>
                <a:prstClr val="black">
                  <a:tint val="75000"/>
                </a:prstClr>
              </a:solidFill>
            </a:endParaRPr>
          </a:p>
        </p:txBody>
      </p:sp>
      <p:pic>
        <p:nvPicPr>
          <p:cNvPr id="14" name="Picture 1" descr="C:\Users\Tony Giroti\AppData\Local\Microsoft\Windows\Temporary Internet Files\Content.Outlook\9L2IP1BT\Bridge_revisedLogo.png"/>
          <p:cNvPicPr>
            <a:picLocks noChangeAspect="1" noChangeArrowheads="1"/>
          </p:cNvPicPr>
          <p:nvPr userDrawn="1"/>
        </p:nvPicPr>
        <p:blipFill>
          <a:blip r:embed="rId11" cstate="print"/>
          <a:srcRect/>
          <a:stretch>
            <a:fillRect/>
          </a:stretch>
        </p:blipFill>
        <p:spPr bwMode="auto">
          <a:xfrm>
            <a:off x="6924679" y="6405561"/>
            <a:ext cx="1457325" cy="376239"/>
          </a:xfrm>
          <a:prstGeom prst="rect">
            <a:avLst/>
          </a:prstGeom>
          <a:solidFill>
            <a:schemeClr val="bg1"/>
          </a:solidFill>
          <a:ln w="9525">
            <a:noFill/>
            <a:miter lim="800000"/>
            <a:headEnd/>
            <a:tailEnd/>
          </a:ln>
        </p:spPr>
      </p:pic>
    </p:spTree>
    <p:extLst>
      <p:ext uri="{BB962C8B-B14F-4D97-AF65-F5344CB8AC3E}">
        <p14:creationId xmlns:p14="http://schemas.microsoft.com/office/powerpoint/2010/main" xmlns="" val="27366180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hdr="0" ftr="0" dt="0"/>
  <p:txStyles>
    <p:titleStyle>
      <a:lvl1pPr algn="l"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3">
            <a:lumMod val="75000"/>
          </a:schemeClr>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lumMod val="75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lumMod val="60000"/>
            <a:lumOff val="40000"/>
          </a:schemeClr>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3">
            <a:lumMod val="40000"/>
            <a:lumOff val="6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3">
            <a:lumMod val="40000"/>
            <a:lumOff val="60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wave6.jpg"/>
          <p:cNvPicPr>
            <a:picLocks noChangeAspect="1"/>
          </p:cNvPicPr>
          <p:nvPr userDrawn="1"/>
        </p:nvPicPr>
        <p:blipFill>
          <a:blip r:embed="rId10" cstate="print"/>
          <a:stretch>
            <a:fillRect/>
          </a:stretch>
        </p:blipFill>
        <p:spPr>
          <a:xfrm>
            <a:off x="0" y="0"/>
            <a:ext cx="9144000" cy="116840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AE664BA-F205-A742-816D-904349886FC9}" type="slidenum">
              <a:rPr lang="en-US" smtClean="0">
                <a:solidFill>
                  <a:prstClr val="black">
                    <a:tint val="75000"/>
                  </a:prstClr>
                </a:solidFill>
              </a:rPr>
              <a:pPr defTabSz="457200"/>
              <a:t>‹#›</a:t>
            </a:fld>
            <a:endParaRPr lang="en-US">
              <a:solidFill>
                <a:prstClr val="black">
                  <a:tint val="75000"/>
                </a:prstClr>
              </a:solidFill>
            </a:endParaRPr>
          </a:p>
        </p:txBody>
      </p:sp>
      <p:pic>
        <p:nvPicPr>
          <p:cNvPr id="14" name="Picture 1" descr="C:\Users\Tony Giroti\AppData\Local\Microsoft\Windows\Temporary Internet Files\Content.Outlook\9L2IP1BT\Bridge_revisedLogo.png"/>
          <p:cNvPicPr>
            <a:picLocks noChangeAspect="1" noChangeArrowheads="1"/>
          </p:cNvPicPr>
          <p:nvPr userDrawn="1"/>
        </p:nvPicPr>
        <p:blipFill>
          <a:blip r:embed="rId11" cstate="print"/>
          <a:srcRect/>
          <a:stretch>
            <a:fillRect/>
          </a:stretch>
        </p:blipFill>
        <p:spPr bwMode="auto">
          <a:xfrm>
            <a:off x="6924679" y="6405561"/>
            <a:ext cx="1457325" cy="376239"/>
          </a:xfrm>
          <a:prstGeom prst="rect">
            <a:avLst/>
          </a:prstGeom>
          <a:solidFill>
            <a:schemeClr val="bg1"/>
          </a:solidFill>
          <a:ln w="9525">
            <a:noFill/>
            <a:miter lim="800000"/>
            <a:headEnd/>
            <a:tailEnd/>
          </a:ln>
        </p:spPr>
      </p:pic>
    </p:spTree>
    <p:extLst>
      <p:ext uri="{BB962C8B-B14F-4D97-AF65-F5344CB8AC3E}">
        <p14:creationId xmlns:p14="http://schemas.microsoft.com/office/powerpoint/2010/main" xmlns="" val="8826874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hdr="0" ftr="0" dt="0"/>
  <p:txStyles>
    <p:titleStyle>
      <a:lvl1pPr algn="l"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3">
            <a:lumMod val="75000"/>
          </a:schemeClr>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lumMod val="75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lumMod val="60000"/>
            <a:lumOff val="40000"/>
          </a:schemeClr>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3">
            <a:lumMod val="40000"/>
            <a:lumOff val="6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3">
            <a:lumMod val="40000"/>
            <a:lumOff val="60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wave6.jpg"/>
          <p:cNvPicPr>
            <a:picLocks noChangeAspect="1"/>
          </p:cNvPicPr>
          <p:nvPr userDrawn="1"/>
        </p:nvPicPr>
        <p:blipFill>
          <a:blip r:embed="rId10" cstate="print"/>
          <a:stretch>
            <a:fillRect/>
          </a:stretch>
        </p:blipFill>
        <p:spPr>
          <a:xfrm>
            <a:off x="0" y="0"/>
            <a:ext cx="9144000" cy="116840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AE664BA-F205-A742-816D-904349886FC9}" type="slidenum">
              <a:rPr lang="en-US" smtClean="0">
                <a:solidFill>
                  <a:prstClr val="black">
                    <a:tint val="75000"/>
                  </a:prstClr>
                </a:solidFill>
              </a:rPr>
              <a:pPr defTabSz="457200"/>
              <a:t>‹#›</a:t>
            </a:fld>
            <a:endParaRPr lang="en-US">
              <a:solidFill>
                <a:prstClr val="black">
                  <a:tint val="75000"/>
                </a:prstClr>
              </a:solidFill>
            </a:endParaRPr>
          </a:p>
        </p:txBody>
      </p:sp>
      <p:pic>
        <p:nvPicPr>
          <p:cNvPr id="14" name="Picture 1" descr="C:\Users\Tony Giroti\AppData\Local\Microsoft\Windows\Temporary Internet Files\Content.Outlook\9L2IP1BT\Bridge_revisedLogo.png"/>
          <p:cNvPicPr>
            <a:picLocks noChangeAspect="1" noChangeArrowheads="1"/>
          </p:cNvPicPr>
          <p:nvPr userDrawn="1"/>
        </p:nvPicPr>
        <p:blipFill>
          <a:blip r:embed="rId11" cstate="print"/>
          <a:srcRect/>
          <a:stretch>
            <a:fillRect/>
          </a:stretch>
        </p:blipFill>
        <p:spPr bwMode="auto">
          <a:xfrm>
            <a:off x="6924679" y="6405561"/>
            <a:ext cx="1457325" cy="376239"/>
          </a:xfrm>
          <a:prstGeom prst="rect">
            <a:avLst/>
          </a:prstGeom>
          <a:solidFill>
            <a:schemeClr val="bg1"/>
          </a:solidFill>
          <a:ln w="9525">
            <a:noFill/>
            <a:miter lim="800000"/>
            <a:headEnd/>
            <a:tailEnd/>
          </a:ln>
        </p:spPr>
      </p:pic>
    </p:spTree>
    <p:extLst>
      <p:ext uri="{BB962C8B-B14F-4D97-AF65-F5344CB8AC3E}">
        <p14:creationId xmlns:p14="http://schemas.microsoft.com/office/powerpoint/2010/main" xmlns="" val="293788430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hdr="0" ftr="0" dt="0"/>
  <p:txStyles>
    <p:titleStyle>
      <a:lvl1pPr algn="l"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3">
            <a:lumMod val="75000"/>
          </a:schemeClr>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lumMod val="75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lumMod val="60000"/>
            <a:lumOff val="40000"/>
          </a:schemeClr>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3">
            <a:lumMod val="40000"/>
            <a:lumOff val="6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3">
            <a:lumMod val="40000"/>
            <a:lumOff val="60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hyperlink" Target="http://www.amazon.com/s/ref=ntt_athr_dp_sr_2?_encoding=UTF8&amp;sort=relevancerank&amp;search-alias=books&amp;field-author=Albert%20L.%20Danielsen" TargetMode="External"/><Relationship Id="rId2" Type="http://schemas.openxmlformats.org/officeDocument/2006/relationships/hyperlink" Target="http://www.amazon.com/s/ref=ntt_athr_dp_sr_1?_encoding=UTF8&amp;sort=relevancerank&amp;search-alias=books&amp;field-author=James%20C.%20Bonbright" TargetMode="External"/><Relationship Id="rId1" Type="http://schemas.openxmlformats.org/officeDocument/2006/relationships/slideLayout" Target="../slideLayouts/slideLayout21.xml"/><Relationship Id="rId6" Type="http://schemas.openxmlformats.org/officeDocument/2006/relationships/hyperlink" Target="http://www.nrri.org/pubs/electricity/NRRI_smart_grid_strategy_feb11-05.pdf" TargetMode="External"/><Relationship Id="rId5" Type="http://schemas.openxmlformats.org/officeDocument/2006/relationships/hyperlink" Target="http://www.aceee.org/research-report/e105" TargetMode="External"/><Relationship Id="rId4" Type="http://schemas.openxmlformats.org/officeDocument/2006/relationships/hyperlink" Target="http://www.amazon.com/s/ref=ntt_athr_dp_sr_3?_encoding=UTF8&amp;sort=relevancerank&amp;search-alias=books&amp;field-author=David%20R.%20Kamerschen"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www.fortnightly.com/exclusive.cfm?o_id=158" TargetMode="Externa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hyperlink" Target="http://www.bridgeenergygroup.com/" TargetMode="External"/><Relationship Id="rId2" Type="http://schemas.openxmlformats.org/officeDocument/2006/relationships/hyperlink" Target="mailto:DOBrien@bridgeenergygroup.com" TargetMode="Externa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5105400"/>
            <a:ext cx="9144000" cy="1470025"/>
          </a:xfrm>
        </p:spPr>
        <p:txBody>
          <a:bodyPr>
            <a:normAutofit/>
          </a:bodyPr>
          <a:lstStyle/>
          <a:p>
            <a:r>
              <a:rPr lang="en-US" sz="3600" b="1" dirty="0" smtClean="0">
                <a:effectLst/>
              </a:rPr>
              <a:t>Rethinking the Electric Grid</a:t>
            </a:r>
            <a:endParaRPr lang="en-US" sz="3600" dirty="0"/>
          </a:p>
        </p:txBody>
      </p:sp>
    </p:spTree>
    <p:extLst>
      <p:ext uri="{BB962C8B-B14F-4D97-AF65-F5344CB8AC3E}">
        <p14:creationId xmlns:p14="http://schemas.microsoft.com/office/powerpoint/2010/main" xmlns="" val="348435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152400" y="228600"/>
            <a:ext cx="8763000" cy="609600"/>
          </a:xfrm>
        </p:spPr>
        <p:txBody>
          <a:bodyPr>
            <a:normAutofit fontScale="90000"/>
          </a:bodyPr>
          <a:lstStyle/>
          <a:p>
            <a:pPr algn="l" eaLnBrk="1" hangingPunct="1">
              <a:defRPr/>
            </a:pPr>
            <a:r>
              <a:rPr lang="en-US" dirty="0" smtClean="0"/>
              <a:t>It’s Peak Demand Stupid		</a:t>
            </a:r>
          </a:p>
        </p:txBody>
      </p:sp>
      <p:sp>
        <p:nvSpPr>
          <p:cNvPr id="6" name="Date Placeholder 3"/>
          <p:cNvSpPr txBox="1">
            <a:spLocks/>
          </p:cNvSpPr>
          <p:nvPr/>
        </p:nvSpPr>
        <p:spPr>
          <a:xfrm>
            <a:off x="-304800" y="6629400"/>
            <a:ext cx="2133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a:solidFill>
                  <a:schemeClr val="tx1"/>
                </a:solidFill>
                <a:latin typeface="Calibri" pitchFamily="-65"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r>
              <a:rPr lang="en-US" dirty="0" smtClean="0">
                <a:solidFill>
                  <a:prstClr val="black"/>
                </a:solidFill>
              </a:rPr>
              <a:t>2/21/11</a:t>
            </a:r>
            <a:endParaRPr lang="en-US" dirty="0">
              <a:solidFill>
                <a:prstClr val="black"/>
              </a:solidFill>
            </a:endParaRPr>
          </a:p>
        </p:txBody>
      </p:sp>
      <p:pic>
        <p:nvPicPr>
          <p:cNvPr id="8" name="Picture 5"/>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609600" y="1066800"/>
            <a:ext cx="7772400" cy="51054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81198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Smart Vermont Snapshot</a:t>
            </a:r>
            <a:endParaRPr lang="en-US" dirty="0"/>
          </a:p>
        </p:txBody>
      </p:sp>
      <p:sp>
        <p:nvSpPr>
          <p:cNvPr id="7" name="Content Placeholder 6"/>
          <p:cNvSpPr>
            <a:spLocks noGrp="1"/>
          </p:cNvSpPr>
          <p:nvPr>
            <p:ph idx="1"/>
          </p:nvPr>
        </p:nvSpPr>
        <p:spPr/>
        <p:txBody>
          <a:bodyPr>
            <a:normAutofit/>
          </a:bodyPr>
          <a:lstStyle/>
          <a:p>
            <a:r>
              <a:rPr lang="en-US" dirty="0" smtClean="0"/>
              <a:t>315,941 AMI connections via digital meters &amp; web presentment</a:t>
            </a:r>
          </a:p>
          <a:p>
            <a:r>
              <a:rPr lang="en-US" dirty="0" smtClean="0"/>
              <a:t>Distribution automation via a mixture of solutions including 828 automated regulators, 187 feeder monitors, and 198 remote fault indicators</a:t>
            </a:r>
          </a:p>
          <a:p>
            <a:r>
              <a:rPr lang="en-US" dirty="0" smtClean="0"/>
              <a:t>GMP, CVPS &amp; Burlington Electric Dept. installing MDMS</a:t>
            </a:r>
            <a:endParaRPr lang="en-US" dirty="0"/>
          </a:p>
          <a:p>
            <a:endParaRPr lang="en-US" dirty="0" smtClean="0"/>
          </a:p>
        </p:txBody>
      </p:sp>
      <p:sp>
        <p:nvSpPr>
          <p:cNvPr id="5" name="Slide Number Placeholder 4"/>
          <p:cNvSpPr>
            <a:spLocks noGrp="1"/>
          </p:cNvSpPr>
          <p:nvPr>
            <p:ph type="sldNum" sz="quarter" idx="12"/>
          </p:nvPr>
        </p:nvSpPr>
        <p:spPr/>
        <p:txBody>
          <a:bodyPr/>
          <a:lstStyle/>
          <a:p>
            <a:fld id="{2AE664BA-F205-A742-816D-904349886FC9}"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xmlns="" val="183608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Smart Vermont Snapshot</a:t>
            </a:r>
            <a:endParaRPr lang="en-US" dirty="0"/>
          </a:p>
        </p:txBody>
      </p:sp>
      <p:sp>
        <p:nvSpPr>
          <p:cNvPr id="7" name="Content Placeholder 6"/>
          <p:cNvSpPr>
            <a:spLocks noGrp="1"/>
          </p:cNvSpPr>
          <p:nvPr>
            <p:ph idx="1"/>
          </p:nvPr>
        </p:nvSpPr>
        <p:spPr/>
        <p:txBody>
          <a:bodyPr>
            <a:normAutofit lnSpcReduction="10000"/>
          </a:bodyPr>
          <a:lstStyle/>
          <a:p>
            <a:r>
              <a:rPr lang="en-US" dirty="0" smtClean="0"/>
              <a:t>Total project cost $166 million, 50% ARRA funded</a:t>
            </a:r>
          </a:p>
          <a:p>
            <a:r>
              <a:rPr lang="en-US" dirty="0" smtClean="0"/>
              <a:t>Collaboration of all distribution utilities with VELCO as grant facilitator and project manager</a:t>
            </a:r>
          </a:p>
          <a:p>
            <a:r>
              <a:rPr lang="en-US" dirty="0" smtClean="0"/>
              <a:t>Meter data collection first via mesh network</a:t>
            </a:r>
          </a:p>
          <a:p>
            <a:r>
              <a:rPr lang="en-US" dirty="0" smtClean="0"/>
              <a:t>Intermediate backhaul either fiber or 4G wireless</a:t>
            </a:r>
          </a:p>
          <a:p>
            <a:r>
              <a:rPr lang="en-US" dirty="0" smtClean="0"/>
              <a:t>Variable pricing trials follow infrastructure build-out</a:t>
            </a:r>
            <a:endParaRPr lang="en-US" dirty="0"/>
          </a:p>
          <a:p>
            <a:endParaRPr lang="en-US" dirty="0" smtClean="0"/>
          </a:p>
        </p:txBody>
      </p:sp>
      <p:sp>
        <p:nvSpPr>
          <p:cNvPr id="5" name="Slide Number Placeholder 4"/>
          <p:cNvSpPr>
            <a:spLocks noGrp="1"/>
          </p:cNvSpPr>
          <p:nvPr>
            <p:ph type="sldNum" sz="quarter" idx="12"/>
          </p:nvPr>
        </p:nvSpPr>
        <p:spPr/>
        <p:txBody>
          <a:bodyPr/>
          <a:lstStyle/>
          <a:p>
            <a:fld id="{2AE664BA-F205-A742-816D-904349886FC9}"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xmlns="" val="195837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750"/>
                                        <p:tgtEl>
                                          <p:spTgt spid="7">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750"/>
                                        <p:tgtEl>
                                          <p:spTgt spid="7">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750"/>
                                        <p:tgtEl>
                                          <p:spTgt spid="7">
                                            <p:txEl>
                                              <p:pRg st="2" end="2"/>
                                            </p:txEl>
                                          </p:spTgt>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750"/>
                                        <p:tgtEl>
                                          <p:spTgt spid="7">
                                            <p:txEl>
                                              <p:pRg st="3" end="3"/>
                                            </p:txEl>
                                          </p:spTgt>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75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Payoff Pitch</a:t>
            </a:r>
            <a:endParaRPr lang="en-US" dirty="0"/>
          </a:p>
        </p:txBody>
      </p:sp>
      <p:sp>
        <p:nvSpPr>
          <p:cNvPr id="7" name="Content Placeholder 6"/>
          <p:cNvSpPr>
            <a:spLocks noGrp="1"/>
          </p:cNvSpPr>
          <p:nvPr>
            <p:ph idx="1"/>
          </p:nvPr>
        </p:nvSpPr>
        <p:spPr/>
        <p:txBody>
          <a:bodyPr>
            <a:normAutofit/>
          </a:bodyPr>
          <a:lstStyle/>
          <a:p>
            <a:r>
              <a:rPr lang="en-US" b="1" dirty="0" smtClean="0">
                <a:solidFill>
                  <a:schemeClr val="accent1">
                    <a:lumMod val="50000"/>
                  </a:schemeClr>
                </a:solidFill>
              </a:rPr>
              <a:t>Peak Demand Costly to Consumers &amp; Society</a:t>
            </a:r>
          </a:p>
          <a:p>
            <a:r>
              <a:rPr lang="en-US" b="1" dirty="0" smtClean="0">
                <a:solidFill>
                  <a:schemeClr val="accent1">
                    <a:lumMod val="50000"/>
                  </a:schemeClr>
                </a:solidFill>
              </a:rPr>
              <a:t>Established Regulatory Regime not Economically Efficient</a:t>
            </a:r>
          </a:p>
          <a:p>
            <a:r>
              <a:rPr lang="en-US" b="1" dirty="0">
                <a:solidFill>
                  <a:schemeClr val="accent1">
                    <a:lumMod val="50000"/>
                  </a:schemeClr>
                </a:solidFill>
              </a:rPr>
              <a:t>Consumers Currently Paying for Policy </a:t>
            </a:r>
            <a:r>
              <a:rPr lang="en-US" b="1" dirty="0" smtClean="0">
                <a:solidFill>
                  <a:schemeClr val="accent1">
                    <a:lumMod val="50000"/>
                  </a:schemeClr>
                </a:solidFill>
              </a:rPr>
              <a:t>Mandates</a:t>
            </a:r>
            <a:endParaRPr lang="en-US" b="1" dirty="0">
              <a:solidFill>
                <a:schemeClr val="accent1">
                  <a:lumMod val="50000"/>
                </a:schemeClr>
              </a:solidFill>
            </a:endParaRPr>
          </a:p>
          <a:p>
            <a:r>
              <a:rPr lang="en-US" b="1" dirty="0">
                <a:solidFill>
                  <a:schemeClr val="accent1">
                    <a:lumMod val="50000"/>
                  </a:schemeClr>
                </a:solidFill>
              </a:rPr>
              <a:t>More Electricity Use </a:t>
            </a:r>
            <a:r>
              <a:rPr lang="en-US" b="1" u="sng" dirty="0">
                <a:solidFill>
                  <a:schemeClr val="accent1">
                    <a:lumMod val="50000"/>
                  </a:schemeClr>
                </a:solidFill>
              </a:rPr>
              <a:t>Can</a:t>
            </a:r>
            <a:r>
              <a:rPr lang="en-US" b="1" dirty="0">
                <a:solidFill>
                  <a:schemeClr val="accent1">
                    <a:lumMod val="50000"/>
                  </a:schemeClr>
                </a:solidFill>
              </a:rPr>
              <a:t> be a Good Thing</a:t>
            </a:r>
          </a:p>
          <a:p>
            <a:endParaRPr lang="en-US" dirty="0" smtClean="0"/>
          </a:p>
        </p:txBody>
      </p:sp>
      <p:sp>
        <p:nvSpPr>
          <p:cNvPr id="5" name="Slide Number Placeholder 4"/>
          <p:cNvSpPr>
            <a:spLocks noGrp="1"/>
          </p:cNvSpPr>
          <p:nvPr>
            <p:ph type="sldNum" sz="quarter" idx="12"/>
          </p:nvPr>
        </p:nvSpPr>
        <p:spPr/>
        <p:txBody>
          <a:bodyPr/>
          <a:lstStyle/>
          <a:p>
            <a:fld id="{2AE664BA-F205-A742-816D-904349886FC9}"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xmlns="" val="53413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250"/>
                                        <p:tgtEl>
                                          <p:spTgt spid="7">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25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125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12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Resources</a:t>
            </a:r>
            <a:endParaRPr lang="en-US" dirty="0"/>
          </a:p>
        </p:txBody>
      </p:sp>
      <p:sp>
        <p:nvSpPr>
          <p:cNvPr id="7" name="Content Placeholder 6"/>
          <p:cNvSpPr>
            <a:spLocks noGrp="1"/>
          </p:cNvSpPr>
          <p:nvPr>
            <p:ph idx="1"/>
          </p:nvPr>
        </p:nvSpPr>
        <p:spPr/>
        <p:txBody>
          <a:bodyPr>
            <a:normAutofit fontScale="25000" lnSpcReduction="20000"/>
          </a:bodyPr>
          <a:lstStyle/>
          <a:p>
            <a:pPr>
              <a:buFont typeface="Wingdings" pitchFamily="2" charset="2"/>
              <a:buChar char="Ø"/>
            </a:pPr>
            <a:r>
              <a:rPr lang="en-US" sz="8000" b="1" dirty="0"/>
              <a:t>“Principles of Public Utility Rates”</a:t>
            </a:r>
            <a:r>
              <a:rPr lang="en-US" sz="8000" dirty="0"/>
              <a:t>, </a:t>
            </a:r>
            <a:r>
              <a:rPr lang="en-US" sz="8000" u="sng" dirty="0">
                <a:hlinkClick r:id="rId2"/>
              </a:rPr>
              <a:t>James C. </a:t>
            </a:r>
            <a:r>
              <a:rPr lang="en-US" sz="8000" u="sng" dirty="0" err="1">
                <a:hlinkClick r:id="rId2"/>
              </a:rPr>
              <a:t>Bonbright</a:t>
            </a:r>
            <a:r>
              <a:rPr lang="en-US" sz="8000" dirty="0"/>
              <a:t>, </a:t>
            </a:r>
            <a:r>
              <a:rPr lang="en-US" sz="8000" u="sng" dirty="0">
                <a:hlinkClick r:id="rId3"/>
              </a:rPr>
              <a:t>Albert L. </a:t>
            </a:r>
            <a:r>
              <a:rPr lang="en-US" sz="8000" u="sng" dirty="0" err="1">
                <a:hlinkClick r:id="rId3"/>
              </a:rPr>
              <a:t>Danielsen</a:t>
            </a:r>
            <a:r>
              <a:rPr lang="en-US" sz="8000" dirty="0"/>
              <a:t> , </a:t>
            </a:r>
            <a:r>
              <a:rPr lang="en-US" sz="8000" u="sng" dirty="0">
                <a:hlinkClick r:id="rId4"/>
              </a:rPr>
              <a:t>David R. </a:t>
            </a:r>
            <a:r>
              <a:rPr lang="en-US" sz="8000" u="sng" dirty="0" err="1" smtClean="0">
                <a:hlinkClick r:id="rId4"/>
              </a:rPr>
              <a:t>Kamerschen</a:t>
            </a:r>
            <a:endParaRPr lang="en-US" sz="8000" u="sng" dirty="0" smtClean="0"/>
          </a:p>
          <a:p>
            <a:pPr>
              <a:buFont typeface="Wingdings" pitchFamily="2" charset="2"/>
              <a:buChar char="Ø"/>
            </a:pPr>
            <a:endParaRPr lang="en-US" sz="8000" u="sng" dirty="0" smtClean="0"/>
          </a:p>
          <a:p>
            <a:pPr>
              <a:buFont typeface="Wingdings" pitchFamily="2" charset="2"/>
              <a:buChar char="Ø"/>
            </a:pPr>
            <a:endParaRPr lang="en-US" sz="8000" u="sng" dirty="0"/>
          </a:p>
          <a:p>
            <a:pPr>
              <a:buFont typeface="Wingdings" pitchFamily="2" charset="2"/>
              <a:buChar char="Ø"/>
            </a:pPr>
            <a:r>
              <a:rPr lang="en-US" sz="8000" b="1" dirty="0"/>
              <a:t>“Advanced Metering Initiatives and Residential Feedback Programs: A Meta-Review for Household Electric- Saving Opportunities”,</a:t>
            </a:r>
            <a:r>
              <a:rPr lang="en-US" sz="8000" dirty="0"/>
              <a:t> Karen </a:t>
            </a:r>
            <a:r>
              <a:rPr lang="en-US" sz="8000" dirty="0" err="1"/>
              <a:t>Ehrhardt</a:t>
            </a:r>
            <a:r>
              <a:rPr lang="en-US" sz="8000" dirty="0"/>
              <a:t>-Martinez, Kat A. Donnelly, John A. “Skip </a:t>
            </a:r>
            <a:r>
              <a:rPr lang="en-US" sz="8000" dirty="0" err="1"/>
              <a:t>Laitner</a:t>
            </a:r>
            <a:r>
              <a:rPr lang="en-US" sz="8000" dirty="0"/>
              <a:t>, June 2010</a:t>
            </a:r>
          </a:p>
          <a:p>
            <a:pPr marL="0" indent="0">
              <a:buNone/>
            </a:pPr>
            <a:r>
              <a:rPr lang="en-US" sz="8000" b="1" dirty="0">
                <a:hlinkClick r:id="rId5"/>
              </a:rPr>
              <a:t>http://www.aceee.org/research-report/e105</a:t>
            </a:r>
            <a:endParaRPr lang="en-US" sz="8000" b="1" dirty="0"/>
          </a:p>
          <a:p>
            <a:pPr marL="0" indent="0">
              <a:buNone/>
            </a:pPr>
            <a:endParaRPr lang="en-US" sz="8000" u="sng" dirty="0" smtClean="0"/>
          </a:p>
          <a:p>
            <a:pPr marL="0" indent="0">
              <a:buNone/>
            </a:pPr>
            <a:endParaRPr lang="en-US" sz="8000" dirty="0"/>
          </a:p>
          <a:p>
            <a:pPr>
              <a:buFont typeface="Wingdings" pitchFamily="2" charset="2"/>
              <a:buChar char="Ø"/>
            </a:pPr>
            <a:r>
              <a:rPr lang="en-US" sz="8000" b="1" dirty="0" smtClean="0"/>
              <a:t>“Smart </a:t>
            </a:r>
            <a:r>
              <a:rPr lang="en-US" sz="8000" b="1" dirty="0"/>
              <a:t>Grid Strategy: How Can State Commission Procedures </a:t>
            </a:r>
            <a:r>
              <a:rPr lang="en-US" sz="8000" b="1" dirty="0" smtClean="0"/>
              <a:t>Produce </a:t>
            </a:r>
            <a:r>
              <a:rPr lang="en-US" sz="8000" b="1" dirty="0"/>
              <a:t>the Necessary Utility Performance</a:t>
            </a:r>
            <a:r>
              <a:rPr lang="en-US" sz="8000" b="1" dirty="0" smtClean="0"/>
              <a:t>?” </a:t>
            </a:r>
            <a:r>
              <a:rPr lang="en-US" sz="8000" dirty="0" smtClean="0"/>
              <a:t>Tom Stanton of NRRI, February 2011</a:t>
            </a:r>
          </a:p>
          <a:p>
            <a:pPr marL="0" indent="0">
              <a:buNone/>
            </a:pPr>
            <a:r>
              <a:rPr lang="en-US" sz="8000" b="1" dirty="0">
                <a:hlinkClick r:id="rId6"/>
              </a:rPr>
              <a:t>http://</a:t>
            </a:r>
            <a:r>
              <a:rPr lang="en-US" sz="8000" b="1" dirty="0" smtClean="0">
                <a:hlinkClick r:id="rId6"/>
              </a:rPr>
              <a:t>www.nrri.org/pubs/electricity/NRRI_smart_grid_strategy_feb11-05.pdf</a:t>
            </a:r>
            <a:endParaRPr lang="en-US" sz="8000" b="1" dirty="0" smtClean="0"/>
          </a:p>
          <a:p>
            <a:pPr marL="0" indent="0">
              <a:buNone/>
            </a:pPr>
            <a:endParaRPr lang="en-US" sz="8000" b="1" dirty="0" smtClean="0"/>
          </a:p>
          <a:p>
            <a:pPr marL="0" indent="0">
              <a:buNone/>
            </a:pPr>
            <a:endParaRPr lang="en-US" sz="8000" b="1" dirty="0"/>
          </a:p>
          <a:p>
            <a:pPr marL="0" indent="0">
              <a:buNone/>
            </a:pPr>
            <a:endParaRPr lang="en-US" sz="8000" b="1" dirty="0"/>
          </a:p>
          <a:p>
            <a:pPr>
              <a:buFont typeface="Wingdings" pitchFamily="2" charset="2"/>
              <a:buChar char="Ø"/>
            </a:pPr>
            <a:endParaRPr lang="en-US" sz="8000" dirty="0" smtClean="0"/>
          </a:p>
          <a:p>
            <a:pPr marL="0" indent="0">
              <a:buNone/>
            </a:pPr>
            <a:endParaRPr lang="en-US" sz="2000" dirty="0"/>
          </a:p>
          <a:p>
            <a:pPr marL="0" indent="0">
              <a:buNone/>
            </a:pPr>
            <a:endParaRPr lang="en-US" sz="2000" dirty="0" smtClean="0"/>
          </a:p>
          <a:p>
            <a:pPr marL="0" indent="0">
              <a:buNone/>
            </a:pPr>
            <a:r>
              <a:rPr lang="en-US" sz="2000" b="1" dirty="0" smtClean="0"/>
              <a:t> </a:t>
            </a:r>
            <a:endParaRPr lang="en-US" sz="2000" dirty="0"/>
          </a:p>
          <a:p>
            <a:pPr marL="0" indent="0">
              <a:buNone/>
            </a:pPr>
            <a:endParaRPr lang="en-US" sz="2000" dirty="0"/>
          </a:p>
          <a:p>
            <a:pPr marL="0" indent="0">
              <a:buNone/>
            </a:pPr>
            <a:endParaRPr lang="en-US" dirty="0"/>
          </a:p>
        </p:txBody>
      </p:sp>
      <p:sp>
        <p:nvSpPr>
          <p:cNvPr id="5" name="Slide Number Placeholder 4"/>
          <p:cNvSpPr>
            <a:spLocks noGrp="1"/>
          </p:cNvSpPr>
          <p:nvPr>
            <p:ph type="sldNum" sz="quarter" idx="12"/>
          </p:nvPr>
        </p:nvSpPr>
        <p:spPr/>
        <p:txBody>
          <a:bodyPr/>
          <a:lstStyle/>
          <a:p>
            <a:fld id="{2AE664BA-F205-A742-816D-904349886FC9}"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xmlns="" val="166424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anim calcmode="lin" valueType="num">
                                      <p:cBhvr>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anim calcmode="lin" valueType="num">
                                      <p:cBhvr>
                                        <p:cTn id="18"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anim calcmode="lin" valueType="num">
                                      <p:cBhvr>
                                        <p:cTn id="24"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Effect transition="in" filter="fade">
                                      <p:cBhvr>
                                        <p:cTn id="29" dur="500"/>
                                        <p:tgtEl>
                                          <p:spTgt spid="7">
                                            <p:txEl>
                                              <p:pRg st="7" end="7"/>
                                            </p:txEl>
                                          </p:spTgt>
                                        </p:tgtEl>
                                      </p:cBhvr>
                                    </p:animEffect>
                                    <p:anim calcmode="lin" valueType="num">
                                      <p:cBhvr>
                                        <p:cTn id="30"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500"/>
                                        <p:tgtEl>
                                          <p:spTgt spid="7">
                                            <p:txEl>
                                              <p:pRg st="8" end="8"/>
                                            </p:txEl>
                                          </p:spTgt>
                                        </p:tgtEl>
                                      </p:cBhvr>
                                    </p:animEffect>
                                    <p:anim calcmode="lin" valueType="num">
                                      <p:cBhvr>
                                        <p:cTn id="36"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7">
                                            <p:txEl>
                                              <p:pRg st="15" end="15"/>
                                            </p:txEl>
                                          </p:spTgt>
                                        </p:tgtEl>
                                        <p:attrNameLst>
                                          <p:attrName>style.visibility</p:attrName>
                                        </p:attrNameLst>
                                      </p:cBhvr>
                                      <p:to>
                                        <p:strVal val="visible"/>
                                      </p:to>
                                    </p:set>
                                    <p:animEffect transition="in" filter="fade">
                                      <p:cBhvr>
                                        <p:cTn id="41" dur="500"/>
                                        <p:tgtEl>
                                          <p:spTgt spid="7">
                                            <p:txEl>
                                              <p:pRg st="15" end="15"/>
                                            </p:txEl>
                                          </p:spTgt>
                                        </p:tgtEl>
                                      </p:cBhvr>
                                    </p:animEffect>
                                    <p:anim calcmode="lin" valueType="num">
                                      <p:cBhvr>
                                        <p:cTn id="42" dur="500" fill="hold"/>
                                        <p:tgtEl>
                                          <p:spTgt spid="7">
                                            <p:txEl>
                                              <p:pRg st="15" end="15"/>
                                            </p:txEl>
                                          </p:spTgt>
                                        </p:tgtEl>
                                        <p:attrNameLst>
                                          <p:attrName>ppt_x</p:attrName>
                                        </p:attrNameLst>
                                      </p:cBhvr>
                                      <p:tavLst>
                                        <p:tav tm="0">
                                          <p:val>
                                            <p:strVal val="#ppt_x"/>
                                          </p:val>
                                        </p:tav>
                                        <p:tav tm="100000">
                                          <p:val>
                                            <p:strVal val="#ppt_x"/>
                                          </p:val>
                                        </p:tav>
                                      </p:tavLst>
                                    </p:anim>
                                    <p:anim calcmode="lin" valueType="num">
                                      <p:cBhvr>
                                        <p:cTn id="43" dur="500" fill="hold"/>
                                        <p:tgtEl>
                                          <p:spTgt spid="7">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Resources</a:t>
            </a:r>
            <a:endParaRPr lang="en-US" dirty="0"/>
          </a:p>
        </p:txBody>
      </p:sp>
      <p:sp>
        <p:nvSpPr>
          <p:cNvPr id="7" name="Content Placeholder 6"/>
          <p:cNvSpPr>
            <a:spLocks noGrp="1"/>
          </p:cNvSpPr>
          <p:nvPr>
            <p:ph idx="1"/>
          </p:nvPr>
        </p:nvSpPr>
        <p:spPr/>
        <p:txBody>
          <a:bodyPr>
            <a:normAutofit/>
          </a:bodyPr>
          <a:lstStyle/>
          <a:p>
            <a:pPr>
              <a:buFont typeface="Wingdings" pitchFamily="2" charset="2"/>
              <a:buChar char="Ø"/>
            </a:pPr>
            <a:r>
              <a:rPr lang="en-US" sz="2400" dirty="0"/>
              <a:t>“</a:t>
            </a:r>
            <a:r>
              <a:rPr lang="en-US" sz="2400" b="1" dirty="0"/>
              <a:t>THE ETHICS OF DYNAMIC PRICING”, </a:t>
            </a:r>
            <a:r>
              <a:rPr lang="en-US" sz="2400" dirty="0"/>
              <a:t>Ahmad </a:t>
            </a:r>
            <a:r>
              <a:rPr lang="en-US" sz="2400" dirty="0" err="1"/>
              <a:t>Faruqui</a:t>
            </a:r>
            <a:r>
              <a:rPr lang="en-US" sz="2400" dirty="0"/>
              <a:t>, Ph. D.</a:t>
            </a:r>
            <a:r>
              <a:rPr lang="en-US" sz="2400" b="1" dirty="0"/>
              <a:t> </a:t>
            </a:r>
            <a:r>
              <a:rPr lang="en-US" sz="2400" dirty="0"/>
              <a:t>The Brattle Group, March 30, 2010 </a:t>
            </a:r>
          </a:p>
          <a:p>
            <a:pPr marL="0" indent="0">
              <a:buNone/>
            </a:pPr>
            <a:endParaRPr lang="en-US" sz="2400" dirty="0"/>
          </a:p>
          <a:p>
            <a:pPr marL="0" indent="0">
              <a:buNone/>
            </a:pPr>
            <a:endParaRPr lang="en-US" sz="2400" dirty="0"/>
          </a:p>
          <a:p>
            <a:pPr>
              <a:buFont typeface="Wingdings" pitchFamily="2" charset="2"/>
              <a:buChar char="Ø"/>
            </a:pPr>
            <a:r>
              <a:rPr lang="en-US" sz="2400" b="1" dirty="0"/>
              <a:t>“Rethinking ‘Dumb’ Rates,  Achieving the Smart Grid’s Potential Requires a Revolution in Electricity Pricing.” </a:t>
            </a:r>
            <a:r>
              <a:rPr lang="en-US" sz="2400" dirty="0"/>
              <a:t>Rick Morgan, Public Utilities Fortnightly, March 2009.</a:t>
            </a:r>
          </a:p>
          <a:p>
            <a:pPr marL="0" indent="0">
              <a:buNone/>
            </a:pPr>
            <a:r>
              <a:rPr lang="en-US" sz="2400" dirty="0">
                <a:hlinkClick r:id="rId2"/>
              </a:rPr>
              <a:t>http://www.fortnightly.com/exclusive.cfm?o_id=158</a:t>
            </a:r>
            <a:endParaRPr lang="en-US" sz="2400" dirty="0"/>
          </a:p>
        </p:txBody>
      </p:sp>
      <p:sp>
        <p:nvSpPr>
          <p:cNvPr id="5" name="Slide Number Placeholder 4"/>
          <p:cNvSpPr>
            <a:spLocks noGrp="1"/>
          </p:cNvSpPr>
          <p:nvPr>
            <p:ph type="sldNum" sz="quarter" idx="12"/>
          </p:nvPr>
        </p:nvSpPr>
        <p:spPr/>
        <p:txBody>
          <a:bodyPr/>
          <a:lstStyle/>
          <a:p>
            <a:fld id="{2AE664BA-F205-A742-816D-904349886FC9}"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xmlns="" val="425184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25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anim calcmode="lin" valueType="num">
                                      <p:cBhvr>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25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anim calcmode="lin" valueType="num">
                                      <p:cBhvr>
                                        <p:cTn id="18"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25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anim calcmode="lin" valueType="num">
                                      <p:cBhvr>
                                        <p:cTn id="24"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u="sng" dirty="0" smtClean="0"/>
              <a:t>Questions ?</a:t>
            </a:r>
            <a:endParaRPr lang="en-US" u="sng" dirty="0"/>
          </a:p>
        </p:txBody>
      </p:sp>
      <p:sp>
        <p:nvSpPr>
          <p:cNvPr id="2" name="Content Placeholder 1"/>
          <p:cNvSpPr>
            <a:spLocks noGrp="1"/>
          </p:cNvSpPr>
          <p:nvPr>
            <p:ph idx="1"/>
          </p:nvPr>
        </p:nvSpPr>
        <p:spPr/>
        <p:txBody>
          <a:bodyPr>
            <a:normAutofit/>
          </a:bodyPr>
          <a:lstStyle/>
          <a:p>
            <a:pPr marL="0" indent="0">
              <a:buNone/>
            </a:pPr>
            <a:r>
              <a:rPr lang="en-US" sz="4000" b="1" dirty="0"/>
              <a:t>David J. </a:t>
            </a:r>
            <a:r>
              <a:rPr lang="en-US" sz="4000" b="1" dirty="0" smtClean="0"/>
              <a:t>O'Brien</a:t>
            </a:r>
          </a:p>
          <a:p>
            <a:pPr marL="0" indent="0">
              <a:buNone/>
            </a:pPr>
            <a:r>
              <a:rPr lang="en-US" i="1" dirty="0" smtClean="0"/>
              <a:t>Director </a:t>
            </a:r>
            <a:r>
              <a:rPr lang="en-US" i="1" dirty="0"/>
              <a:t>of Regulatory Strategy &amp; Compliance</a:t>
            </a:r>
            <a:br>
              <a:rPr lang="en-US" i="1" dirty="0"/>
            </a:br>
            <a:r>
              <a:rPr lang="en-US" b="1" dirty="0"/>
              <a:t>BRIDGE Energy Group Inc</a:t>
            </a:r>
            <a:r>
              <a:rPr lang="en-US" b="1" dirty="0" smtClean="0"/>
              <a:t>.</a:t>
            </a:r>
          </a:p>
          <a:p>
            <a:pPr marL="0" indent="0">
              <a:buNone/>
            </a:pPr>
            <a:r>
              <a:rPr lang="en-US" dirty="0"/>
              <a:t/>
            </a:r>
            <a:br>
              <a:rPr lang="en-US" dirty="0"/>
            </a:br>
            <a:r>
              <a:rPr lang="en-US" dirty="0" smtClean="0"/>
              <a:t>508.281.7133 </a:t>
            </a:r>
            <a:r>
              <a:rPr lang="en-US" dirty="0"/>
              <a:t>x210  | M: 802.522.0917   </a:t>
            </a:r>
          </a:p>
          <a:p>
            <a:pPr marL="0" indent="0">
              <a:buNone/>
            </a:pPr>
            <a:r>
              <a:rPr lang="en-US" dirty="0">
                <a:hlinkClick r:id="rId2"/>
              </a:rPr>
              <a:t>DOBrien@bridgeenergygroup.com</a:t>
            </a:r>
            <a:r>
              <a:rPr lang="en-US" dirty="0"/>
              <a:t>   </a:t>
            </a:r>
          </a:p>
          <a:p>
            <a:pPr marL="0" indent="0">
              <a:buNone/>
            </a:pPr>
            <a:r>
              <a:rPr lang="en-US" dirty="0" smtClean="0">
                <a:hlinkClick r:id="rId3"/>
              </a:rPr>
              <a:t>www.BridgeEnergyGroup.com</a:t>
            </a: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xmlns="" val="203573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
                                            <p:txEl>
                                              <p:pRg st="0" end="0"/>
                                            </p:txEl>
                                          </p:spTgt>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2">
                                            <p:txEl>
                                              <p:pRg st="1" end="1"/>
                                            </p:txEl>
                                          </p:spTgt>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499"/>
                                          </p:stCondLst>
                                        </p:cTn>
                                        <p:tgtEl>
                                          <p:spTgt spid="2">
                                            <p:txEl>
                                              <p:pRg st="2" end="2"/>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499"/>
                                          </p:stCondLst>
                                        </p:cTn>
                                        <p:tgtEl>
                                          <p:spTgt spid="2">
                                            <p:txEl>
                                              <p:pRg st="3" end="3"/>
                                            </p:txEl>
                                          </p:spTgt>
                                        </p:tgtEl>
                                        <p:attrNameLst>
                                          <p:attrName>style.visibility</p:attrName>
                                        </p:attrNameLst>
                                      </p:cBhvr>
                                      <p:to>
                                        <p:strVal val="visible"/>
                                      </p:to>
                                    </p:set>
                                  </p:childTnLst>
                                </p:cTn>
                              </p:par>
                            </p:childTnLst>
                          </p:cTn>
                        </p:par>
                        <p:par>
                          <p:cTn id="20" fill="hold">
                            <p:stCondLst>
                              <p:cond delay="2500"/>
                            </p:stCondLst>
                            <p:childTnLst>
                              <p:par>
                                <p:cTn id="21" presetID="1" presetClass="entr" presetSubtype="0" fill="hold" grpId="0" nodeType="afterEffect">
                                  <p:stCondLst>
                                    <p:cond delay="0"/>
                                  </p:stCondLst>
                                  <p:childTnLst>
                                    <p:set>
                                      <p:cBhvr>
                                        <p:cTn id="22" dur="1" fill="hold">
                                          <p:stCondLst>
                                            <p:cond delay="499"/>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639763"/>
          </a:xfrm>
        </p:spPr>
        <p:txBody>
          <a:bodyPr>
            <a:normAutofit fontScale="90000"/>
          </a:bodyPr>
          <a:lstStyle/>
          <a:p>
            <a:pPr>
              <a:defRPr/>
            </a:pPr>
            <a:r>
              <a:rPr lang="en-US" dirty="0" smtClean="0"/>
              <a:t>Topics</a:t>
            </a:r>
            <a:endParaRPr lang="en-US" dirty="0"/>
          </a:p>
        </p:txBody>
      </p:sp>
      <p:sp>
        <p:nvSpPr>
          <p:cNvPr id="3" name="Content Placeholder 2"/>
          <p:cNvSpPr>
            <a:spLocks noGrp="1"/>
          </p:cNvSpPr>
          <p:nvPr>
            <p:ph idx="1"/>
          </p:nvPr>
        </p:nvSpPr>
        <p:spPr>
          <a:xfrm>
            <a:off x="429491" y="1586345"/>
            <a:ext cx="8686800" cy="5029200"/>
          </a:xfrm>
        </p:spPr>
        <p:txBody>
          <a:bodyPr>
            <a:normAutofit/>
          </a:bodyPr>
          <a:lstStyle/>
          <a:p>
            <a:pPr eaLnBrk="1" fontAlgn="auto" hangingPunct="1">
              <a:lnSpc>
                <a:spcPct val="150000"/>
              </a:lnSpc>
              <a:spcBef>
                <a:spcPts val="0"/>
              </a:spcBef>
              <a:spcAft>
                <a:spcPts val="1200"/>
              </a:spcAft>
              <a:buClr>
                <a:srgbClr val="92D050"/>
              </a:buClr>
              <a:defRPr/>
            </a:pPr>
            <a:r>
              <a:rPr lang="en-US" sz="2800" b="1" dirty="0" smtClean="0">
                <a:solidFill>
                  <a:schemeClr val="accent1">
                    <a:lumMod val="50000"/>
                  </a:schemeClr>
                </a:solidFill>
              </a:rPr>
              <a:t>Firstly it is about the Mindset</a:t>
            </a:r>
          </a:p>
          <a:p>
            <a:pPr eaLnBrk="1" fontAlgn="auto" hangingPunct="1">
              <a:lnSpc>
                <a:spcPct val="150000"/>
              </a:lnSpc>
              <a:spcBef>
                <a:spcPts val="0"/>
              </a:spcBef>
              <a:spcAft>
                <a:spcPts val="1200"/>
              </a:spcAft>
              <a:buClr>
                <a:srgbClr val="92D050"/>
              </a:buClr>
              <a:defRPr/>
            </a:pPr>
            <a:r>
              <a:rPr lang="en-US" sz="2800" b="1" dirty="0" smtClean="0">
                <a:solidFill>
                  <a:schemeClr val="accent1">
                    <a:lumMod val="50000"/>
                  </a:schemeClr>
                </a:solidFill>
              </a:rPr>
              <a:t>Ancient &amp; Modern History</a:t>
            </a:r>
          </a:p>
          <a:p>
            <a:pPr eaLnBrk="1" fontAlgn="auto" hangingPunct="1">
              <a:lnSpc>
                <a:spcPct val="150000"/>
              </a:lnSpc>
              <a:spcBef>
                <a:spcPts val="0"/>
              </a:spcBef>
              <a:spcAft>
                <a:spcPts val="1200"/>
              </a:spcAft>
              <a:buClr>
                <a:srgbClr val="92D050"/>
              </a:buClr>
              <a:defRPr/>
            </a:pPr>
            <a:r>
              <a:rPr lang="en-US" sz="2800" b="1" dirty="0" smtClean="0">
                <a:solidFill>
                  <a:schemeClr val="accent1">
                    <a:lumMod val="50000"/>
                  </a:schemeClr>
                </a:solidFill>
              </a:rPr>
              <a:t>What the Heck is Smart Grid?</a:t>
            </a:r>
          </a:p>
          <a:p>
            <a:pPr lvl="0">
              <a:lnSpc>
                <a:spcPct val="150000"/>
              </a:lnSpc>
              <a:spcBef>
                <a:spcPts val="0"/>
              </a:spcBef>
              <a:spcAft>
                <a:spcPts val="1200"/>
              </a:spcAft>
              <a:buClr>
                <a:srgbClr val="92D050"/>
              </a:buClr>
              <a:defRPr/>
            </a:pPr>
            <a:r>
              <a:rPr lang="en-US" sz="2800" b="1" dirty="0" smtClean="0">
                <a:solidFill>
                  <a:schemeClr val="accent1">
                    <a:lumMod val="50000"/>
                  </a:schemeClr>
                </a:solidFill>
              </a:rPr>
              <a:t>The Status Quo is not So Great</a:t>
            </a:r>
          </a:p>
          <a:p>
            <a:pPr lvl="0">
              <a:lnSpc>
                <a:spcPct val="150000"/>
              </a:lnSpc>
              <a:spcBef>
                <a:spcPts val="0"/>
              </a:spcBef>
              <a:spcAft>
                <a:spcPts val="1200"/>
              </a:spcAft>
              <a:buClr>
                <a:srgbClr val="92D050"/>
              </a:buClr>
              <a:defRPr/>
            </a:pPr>
            <a:r>
              <a:rPr lang="en-US" sz="2800" b="1" dirty="0" smtClean="0">
                <a:solidFill>
                  <a:schemeClr val="accent1">
                    <a:lumMod val="50000"/>
                  </a:schemeClr>
                </a:solidFill>
              </a:rPr>
              <a:t>Wicked Smart Vermont</a:t>
            </a:r>
          </a:p>
          <a:p>
            <a:pPr lvl="0">
              <a:lnSpc>
                <a:spcPct val="150000"/>
              </a:lnSpc>
              <a:spcBef>
                <a:spcPts val="0"/>
              </a:spcBef>
              <a:spcAft>
                <a:spcPts val="1200"/>
              </a:spcAft>
              <a:buClr>
                <a:srgbClr val="92D050"/>
              </a:buClr>
              <a:defRPr/>
            </a:pPr>
            <a:r>
              <a:rPr lang="en-US" sz="2800" b="1" dirty="0" smtClean="0">
                <a:solidFill>
                  <a:schemeClr val="accent1">
                    <a:lumMod val="50000"/>
                  </a:schemeClr>
                </a:solidFill>
              </a:rPr>
              <a:t>The Payoff Pitch</a:t>
            </a:r>
            <a:endParaRPr lang="en-US" sz="2800" b="1" dirty="0">
              <a:solidFill>
                <a:schemeClr val="accent1">
                  <a:lumMod val="50000"/>
                </a:schemeClr>
              </a:solidFill>
            </a:endParaRPr>
          </a:p>
          <a:p>
            <a:pPr eaLnBrk="1" fontAlgn="auto" hangingPunct="1">
              <a:lnSpc>
                <a:spcPct val="150000"/>
              </a:lnSpc>
              <a:spcBef>
                <a:spcPts val="0"/>
              </a:spcBef>
              <a:spcAft>
                <a:spcPts val="1200"/>
              </a:spcAft>
              <a:buClr>
                <a:srgbClr val="92D050"/>
              </a:buClr>
              <a:defRPr/>
            </a:pPr>
            <a:endParaRPr lang="en-US" sz="2800" b="1" dirty="0" smtClean="0">
              <a:solidFill>
                <a:schemeClr val="accent1">
                  <a:lumMod val="50000"/>
                </a:schemeClr>
              </a:solidFill>
            </a:endParaRPr>
          </a:p>
          <a:p>
            <a:pPr eaLnBrk="1" fontAlgn="auto" hangingPunct="1">
              <a:lnSpc>
                <a:spcPct val="150000"/>
              </a:lnSpc>
              <a:spcBef>
                <a:spcPts val="0"/>
              </a:spcBef>
              <a:spcAft>
                <a:spcPts val="1200"/>
              </a:spcAft>
              <a:buClr>
                <a:srgbClr val="92D050"/>
              </a:buClr>
              <a:defRPr/>
            </a:pPr>
            <a:endParaRPr lang="en-US" sz="2600" b="1" dirty="0" smtClean="0">
              <a:solidFill>
                <a:schemeClr val="tx2">
                  <a:lumMod val="75000"/>
                </a:schemeClr>
              </a:solidFill>
              <a:latin typeface="+mn-lt"/>
            </a:endParaRPr>
          </a:p>
        </p:txBody>
      </p:sp>
      <p:sp>
        <p:nvSpPr>
          <p:cNvPr id="6" name="Date Placeholder 3"/>
          <p:cNvSpPr txBox="1">
            <a:spLocks/>
          </p:cNvSpPr>
          <p:nvPr/>
        </p:nvSpPr>
        <p:spPr>
          <a:xfrm>
            <a:off x="-304800" y="6629400"/>
            <a:ext cx="2133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a:solidFill>
                  <a:schemeClr val="tx1"/>
                </a:solidFill>
                <a:latin typeface="Calibri" pitchFamily="-65"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r>
              <a:rPr lang="en-US" dirty="0" smtClean="0">
                <a:solidFill>
                  <a:prstClr val="black"/>
                </a:solidFill>
              </a:rPr>
              <a:t>8/19/2010</a:t>
            </a:r>
            <a:endParaRPr lang="en-US" dirty="0">
              <a:solidFill>
                <a:prstClr val="black"/>
              </a:solidFill>
            </a:endParaRPr>
          </a:p>
        </p:txBody>
      </p:sp>
    </p:spTree>
    <p:extLst>
      <p:ext uri="{BB962C8B-B14F-4D97-AF65-F5344CB8AC3E}">
        <p14:creationId xmlns:p14="http://schemas.microsoft.com/office/powerpoint/2010/main" xmlns="" val="161264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639763"/>
          </a:xfrm>
        </p:spPr>
        <p:txBody>
          <a:bodyPr>
            <a:normAutofit fontScale="90000"/>
          </a:bodyPr>
          <a:lstStyle/>
          <a:p>
            <a:pPr>
              <a:defRPr/>
            </a:pPr>
            <a:r>
              <a:rPr lang="en-US" dirty="0" smtClean="0"/>
              <a:t>Mindset Before Technology</a:t>
            </a:r>
            <a:endParaRPr lang="en-US" dirty="0"/>
          </a:p>
        </p:txBody>
      </p:sp>
      <p:sp>
        <p:nvSpPr>
          <p:cNvPr id="3" name="Content Placeholder 2"/>
          <p:cNvSpPr>
            <a:spLocks noGrp="1"/>
          </p:cNvSpPr>
          <p:nvPr>
            <p:ph idx="1"/>
          </p:nvPr>
        </p:nvSpPr>
        <p:spPr>
          <a:xfrm>
            <a:off x="429491" y="1586345"/>
            <a:ext cx="8686800" cy="5029200"/>
          </a:xfrm>
        </p:spPr>
        <p:txBody>
          <a:bodyPr>
            <a:normAutofit lnSpcReduction="10000"/>
          </a:bodyPr>
          <a:lstStyle/>
          <a:p>
            <a:pPr eaLnBrk="1" fontAlgn="auto" hangingPunct="1">
              <a:lnSpc>
                <a:spcPct val="150000"/>
              </a:lnSpc>
              <a:spcBef>
                <a:spcPts val="0"/>
              </a:spcBef>
              <a:spcAft>
                <a:spcPts val="1200"/>
              </a:spcAft>
              <a:buClr>
                <a:srgbClr val="92D050"/>
              </a:buClr>
              <a:defRPr/>
            </a:pPr>
            <a:r>
              <a:rPr lang="en-US" sz="2800" b="1" dirty="0" smtClean="0">
                <a:solidFill>
                  <a:schemeClr val="accent1">
                    <a:lumMod val="50000"/>
                  </a:schemeClr>
                </a:solidFill>
              </a:rPr>
              <a:t>My goal is to cause you to revisit your assumptions</a:t>
            </a:r>
          </a:p>
          <a:p>
            <a:pPr eaLnBrk="1" fontAlgn="auto" hangingPunct="1">
              <a:lnSpc>
                <a:spcPct val="150000"/>
              </a:lnSpc>
              <a:spcBef>
                <a:spcPts val="0"/>
              </a:spcBef>
              <a:spcAft>
                <a:spcPts val="1200"/>
              </a:spcAft>
              <a:buClr>
                <a:srgbClr val="92D050"/>
              </a:buClr>
              <a:defRPr/>
            </a:pPr>
            <a:r>
              <a:rPr lang="en-US" sz="2800" b="1" dirty="0" smtClean="0">
                <a:solidFill>
                  <a:schemeClr val="accent1">
                    <a:lumMod val="50000"/>
                  </a:schemeClr>
                </a:solidFill>
              </a:rPr>
              <a:t>Are consumers of electricity the same as they were 10 or even 5 years ago?</a:t>
            </a:r>
          </a:p>
          <a:p>
            <a:pPr lvl="0">
              <a:lnSpc>
                <a:spcPct val="150000"/>
              </a:lnSpc>
              <a:spcBef>
                <a:spcPts val="0"/>
              </a:spcBef>
              <a:spcAft>
                <a:spcPts val="1200"/>
              </a:spcAft>
              <a:buClr>
                <a:srgbClr val="92D050"/>
              </a:buClr>
              <a:defRPr/>
            </a:pPr>
            <a:r>
              <a:rPr lang="en-US" sz="2800" b="1" dirty="0" smtClean="0">
                <a:solidFill>
                  <a:schemeClr val="accent1">
                    <a:lumMod val="50000"/>
                  </a:schemeClr>
                </a:solidFill>
              </a:rPr>
              <a:t>What have we sought to accomplish and what have we wrought from our policies?</a:t>
            </a:r>
          </a:p>
          <a:p>
            <a:pPr lvl="0">
              <a:lnSpc>
                <a:spcPct val="150000"/>
              </a:lnSpc>
              <a:spcBef>
                <a:spcPts val="0"/>
              </a:spcBef>
              <a:spcAft>
                <a:spcPts val="1200"/>
              </a:spcAft>
              <a:buClr>
                <a:srgbClr val="92D050"/>
              </a:buClr>
              <a:defRPr/>
            </a:pPr>
            <a:r>
              <a:rPr lang="en-US" sz="2800" b="1" dirty="0" smtClean="0">
                <a:solidFill>
                  <a:schemeClr val="accent1">
                    <a:lumMod val="50000"/>
                  </a:schemeClr>
                </a:solidFill>
              </a:rPr>
              <a:t>Are the “enemies” the same as they were 30 years ago?</a:t>
            </a:r>
          </a:p>
          <a:p>
            <a:pPr eaLnBrk="1" fontAlgn="auto" hangingPunct="1">
              <a:lnSpc>
                <a:spcPct val="150000"/>
              </a:lnSpc>
              <a:spcBef>
                <a:spcPts val="0"/>
              </a:spcBef>
              <a:spcAft>
                <a:spcPts val="1200"/>
              </a:spcAft>
              <a:buClr>
                <a:srgbClr val="92D050"/>
              </a:buClr>
              <a:defRPr/>
            </a:pPr>
            <a:endParaRPr lang="en-US" sz="2800" b="1" dirty="0" smtClean="0">
              <a:solidFill>
                <a:schemeClr val="accent1">
                  <a:lumMod val="50000"/>
                </a:schemeClr>
              </a:solidFill>
            </a:endParaRPr>
          </a:p>
          <a:p>
            <a:pPr eaLnBrk="1" fontAlgn="auto" hangingPunct="1">
              <a:lnSpc>
                <a:spcPct val="150000"/>
              </a:lnSpc>
              <a:spcBef>
                <a:spcPts val="0"/>
              </a:spcBef>
              <a:spcAft>
                <a:spcPts val="1200"/>
              </a:spcAft>
              <a:buClr>
                <a:srgbClr val="92D050"/>
              </a:buClr>
              <a:defRPr/>
            </a:pPr>
            <a:endParaRPr lang="en-US" sz="2600" b="1" dirty="0" smtClean="0">
              <a:solidFill>
                <a:schemeClr val="tx2">
                  <a:lumMod val="75000"/>
                </a:schemeClr>
              </a:solidFill>
              <a:latin typeface="+mn-lt"/>
            </a:endParaRPr>
          </a:p>
        </p:txBody>
      </p:sp>
      <p:sp>
        <p:nvSpPr>
          <p:cNvPr id="6" name="Date Placeholder 3"/>
          <p:cNvSpPr txBox="1">
            <a:spLocks/>
          </p:cNvSpPr>
          <p:nvPr/>
        </p:nvSpPr>
        <p:spPr>
          <a:xfrm>
            <a:off x="-304800" y="6629400"/>
            <a:ext cx="2133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a:solidFill>
                  <a:schemeClr val="tx1"/>
                </a:solidFill>
                <a:latin typeface="Calibri" pitchFamily="-65"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r>
              <a:rPr lang="en-US" dirty="0" smtClean="0">
                <a:solidFill>
                  <a:prstClr val="black"/>
                </a:solidFill>
              </a:rPr>
              <a:t>8/19/2010</a:t>
            </a:r>
            <a:endParaRPr lang="en-US" dirty="0">
              <a:solidFill>
                <a:prstClr val="black"/>
              </a:solidFill>
            </a:endParaRPr>
          </a:p>
        </p:txBody>
      </p:sp>
    </p:spTree>
    <p:extLst>
      <p:ext uri="{BB962C8B-B14F-4D97-AF65-F5344CB8AC3E}">
        <p14:creationId xmlns:p14="http://schemas.microsoft.com/office/powerpoint/2010/main" xmlns="" val="207039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75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275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375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Historical Context</a:t>
            </a:r>
            <a:endParaRPr lang="en-US" dirty="0"/>
          </a:p>
        </p:txBody>
      </p:sp>
      <p:sp>
        <p:nvSpPr>
          <p:cNvPr id="7" name="Content Placeholder 6"/>
          <p:cNvSpPr>
            <a:spLocks noGrp="1"/>
          </p:cNvSpPr>
          <p:nvPr>
            <p:ph idx="1"/>
          </p:nvPr>
        </p:nvSpPr>
        <p:spPr>
          <a:xfrm>
            <a:off x="457200" y="1295400"/>
            <a:ext cx="8229600" cy="5029200"/>
          </a:xfrm>
        </p:spPr>
        <p:txBody>
          <a:bodyPr>
            <a:normAutofit lnSpcReduction="10000"/>
          </a:bodyPr>
          <a:lstStyle/>
          <a:p>
            <a:r>
              <a:rPr lang="en-US" b="1" dirty="0" smtClean="0">
                <a:solidFill>
                  <a:schemeClr val="accent1">
                    <a:lumMod val="50000"/>
                  </a:schemeClr>
                </a:solidFill>
              </a:rPr>
              <a:t>Ancient History</a:t>
            </a:r>
          </a:p>
          <a:p>
            <a:pPr marL="0" indent="0">
              <a:buNone/>
            </a:pPr>
            <a:endParaRPr lang="en-US" b="1" dirty="0" smtClean="0">
              <a:solidFill>
                <a:schemeClr val="accent1">
                  <a:lumMod val="50000"/>
                </a:schemeClr>
              </a:solidFill>
            </a:endParaRPr>
          </a:p>
          <a:p>
            <a:pPr lvl="1"/>
            <a:r>
              <a:rPr lang="en-US" b="1" dirty="0" smtClean="0">
                <a:solidFill>
                  <a:schemeClr val="accent1">
                    <a:lumMod val="50000"/>
                  </a:schemeClr>
                </a:solidFill>
              </a:rPr>
              <a:t>Grid Built to be Central Station Driven</a:t>
            </a:r>
          </a:p>
          <a:p>
            <a:pPr marL="457200" lvl="1" indent="0">
              <a:buNone/>
            </a:pPr>
            <a:endParaRPr lang="en-US" b="1" dirty="0" smtClean="0">
              <a:solidFill>
                <a:schemeClr val="accent1">
                  <a:lumMod val="50000"/>
                </a:schemeClr>
              </a:solidFill>
            </a:endParaRPr>
          </a:p>
          <a:p>
            <a:pPr lvl="1"/>
            <a:r>
              <a:rPr lang="en-US" b="1" dirty="0">
                <a:solidFill>
                  <a:schemeClr val="accent1">
                    <a:lumMod val="50000"/>
                  </a:schemeClr>
                </a:solidFill>
              </a:rPr>
              <a:t>Bundled Investment Made on Behalf of Consumers &amp; </a:t>
            </a:r>
            <a:r>
              <a:rPr lang="en-US" b="1" dirty="0" smtClean="0">
                <a:solidFill>
                  <a:schemeClr val="accent1">
                    <a:lumMod val="50000"/>
                  </a:schemeClr>
                </a:solidFill>
              </a:rPr>
              <a:t>Society</a:t>
            </a:r>
          </a:p>
          <a:p>
            <a:pPr marL="457200" lvl="1" indent="0">
              <a:buNone/>
            </a:pPr>
            <a:endParaRPr lang="en-US" b="1" dirty="0">
              <a:solidFill>
                <a:schemeClr val="accent1">
                  <a:lumMod val="50000"/>
                </a:schemeClr>
              </a:solidFill>
            </a:endParaRPr>
          </a:p>
          <a:p>
            <a:pPr lvl="1"/>
            <a:r>
              <a:rPr lang="en-US" b="1" dirty="0">
                <a:solidFill>
                  <a:schemeClr val="accent1">
                    <a:lumMod val="50000"/>
                  </a:schemeClr>
                </a:solidFill>
              </a:rPr>
              <a:t>Investment in Long Lived, Predictable </a:t>
            </a:r>
            <a:r>
              <a:rPr lang="en-US" b="1" dirty="0" smtClean="0">
                <a:solidFill>
                  <a:schemeClr val="accent1">
                    <a:lumMod val="50000"/>
                  </a:schemeClr>
                </a:solidFill>
              </a:rPr>
              <a:t>Assets</a:t>
            </a:r>
          </a:p>
          <a:p>
            <a:pPr marL="457200" lvl="1" indent="0">
              <a:buNone/>
            </a:pPr>
            <a:endParaRPr lang="en-US" b="1" dirty="0">
              <a:solidFill>
                <a:schemeClr val="accent1">
                  <a:lumMod val="50000"/>
                </a:schemeClr>
              </a:solidFill>
            </a:endParaRPr>
          </a:p>
          <a:p>
            <a:pPr lvl="1"/>
            <a:r>
              <a:rPr lang="en-US" b="1" dirty="0">
                <a:solidFill>
                  <a:schemeClr val="accent1">
                    <a:lumMod val="50000"/>
                  </a:schemeClr>
                </a:solidFill>
              </a:rPr>
              <a:t>Retail Rates Expected to be Stable</a:t>
            </a:r>
          </a:p>
          <a:p>
            <a:pPr marL="0" indent="0">
              <a:buNone/>
            </a:pPr>
            <a:endParaRPr lang="en-US" dirty="0"/>
          </a:p>
        </p:txBody>
      </p:sp>
      <p:sp>
        <p:nvSpPr>
          <p:cNvPr id="5" name="Slide Number Placeholder 4"/>
          <p:cNvSpPr>
            <a:spLocks noGrp="1"/>
          </p:cNvSpPr>
          <p:nvPr>
            <p:ph type="sldNum" sz="quarter" idx="12"/>
          </p:nvPr>
        </p:nvSpPr>
        <p:spPr/>
        <p:txBody>
          <a:bodyPr/>
          <a:lstStyle/>
          <a:p>
            <a:fld id="{2AE664BA-F205-A742-816D-904349886FC9}"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xmlns="" val="161138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1000"/>
                                        <p:tgtEl>
                                          <p:spTgt spid="7">
                                            <p:txEl>
                                              <p:pRg st="4" end="4"/>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fade">
                                      <p:cBhvr>
                                        <p:cTn id="23" dur="1000"/>
                                        <p:tgtEl>
                                          <p:spTgt spid="7">
                                            <p:txEl>
                                              <p:pRg st="6" end="6"/>
                                            </p:txEl>
                                          </p:spTgt>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1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Historical Context</a:t>
            </a:r>
            <a:endParaRPr lang="en-US" dirty="0"/>
          </a:p>
        </p:txBody>
      </p:sp>
      <p:sp>
        <p:nvSpPr>
          <p:cNvPr id="7" name="Content Placeholder 6"/>
          <p:cNvSpPr>
            <a:spLocks noGrp="1"/>
          </p:cNvSpPr>
          <p:nvPr>
            <p:ph idx="1"/>
          </p:nvPr>
        </p:nvSpPr>
        <p:spPr/>
        <p:txBody>
          <a:bodyPr>
            <a:normAutofit fontScale="92500" lnSpcReduction="10000"/>
          </a:bodyPr>
          <a:lstStyle/>
          <a:p>
            <a:r>
              <a:rPr lang="en-US" b="1" dirty="0" smtClean="0">
                <a:solidFill>
                  <a:schemeClr val="accent1">
                    <a:lumMod val="50000"/>
                  </a:schemeClr>
                </a:solidFill>
              </a:rPr>
              <a:t>Modern History</a:t>
            </a:r>
          </a:p>
          <a:p>
            <a:pPr marL="0" indent="0">
              <a:buNone/>
            </a:pPr>
            <a:endParaRPr lang="en-US" b="1" dirty="0" smtClean="0">
              <a:solidFill>
                <a:schemeClr val="accent1">
                  <a:lumMod val="50000"/>
                </a:schemeClr>
              </a:solidFill>
            </a:endParaRPr>
          </a:p>
          <a:p>
            <a:pPr lvl="1"/>
            <a:r>
              <a:rPr lang="en-US" b="1" dirty="0" smtClean="0">
                <a:solidFill>
                  <a:schemeClr val="accent1">
                    <a:lumMod val="50000"/>
                  </a:schemeClr>
                </a:solidFill>
              </a:rPr>
              <a:t>Renewable goals</a:t>
            </a:r>
          </a:p>
          <a:p>
            <a:pPr marL="457200" lvl="1" indent="0">
              <a:buNone/>
            </a:pPr>
            <a:endParaRPr lang="en-US" b="1" dirty="0" smtClean="0">
              <a:solidFill>
                <a:schemeClr val="accent1">
                  <a:lumMod val="50000"/>
                </a:schemeClr>
              </a:solidFill>
            </a:endParaRPr>
          </a:p>
          <a:p>
            <a:pPr lvl="1"/>
            <a:r>
              <a:rPr lang="en-US" b="1" dirty="0" smtClean="0">
                <a:solidFill>
                  <a:schemeClr val="accent1">
                    <a:lumMod val="50000"/>
                  </a:schemeClr>
                </a:solidFill>
              </a:rPr>
              <a:t>Use energy more efficiently, use less electricity, rate decoupling</a:t>
            </a:r>
          </a:p>
          <a:p>
            <a:pPr marL="457200" lvl="1" indent="0">
              <a:buNone/>
            </a:pPr>
            <a:endParaRPr lang="en-US" b="1" dirty="0">
              <a:solidFill>
                <a:schemeClr val="accent1">
                  <a:lumMod val="50000"/>
                </a:schemeClr>
              </a:solidFill>
            </a:endParaRPr>
          </a:p>
          <a:p>
            <a:pPr lvl="1"/>
            <a:r>
              <a:rPr lang="en-US" b="1" dirty="0" smtClean="0">
                <a:solidFill>
                  <a:schemeClr val="accent1">
                    <a:lumMod val="50000"/>
                  </a:schemeClr>
                </a:solidFill>
              </a:rPr>
              <a:t>Reduce carbon emissions</a:t>
            </a:r>
          </a:p>
          <a:p>
            <a:pPr marL="457200" lvl="1" indent="0">
              <a:buNone/>
            </a:pPr>
            <a:endParaRPr lang="en-US" b="1" dirty="0">
              <a:solidFill>
                <a:schemeClr val="accent1">
                  <a:lumMod val="50000"/>
                </a:schemeClr>
              </a:solidFill>
            </a:endParaRPr>
          </a:p>
          <a:p>
            <a:pPr lvl="1"/>
            <a:r>
              <a:rPr lang="en-US" b="1" dirty="0" smtClean="0">
                <a:solidFill>
                  <a:schemeClr val="accent1">
                    <a:lumMod val="50000"/>
                  </a:schemeClr>
                </a:solidFill>
              </a:rPr>
              <a:t>Bar raised on grid reliability</a:t>
            </a:r>
            <a:endParaRPr lang="en-US" b="1" dirty="0">
              <a:solidFill>
                <a:schemeClr val="accent1">
                  <a:lumMod val="50000"/>
                </a:schemeClr>
              </a:solidFill>
            </a:endParaRPr>
          </a:p>
          <a:p>
            <a:pPr marL="0" indent="0">
              <a:buNone/>
            </a:pPr>
            <a:endParaRPr lang="en-US" dirty="0"/>
          </a:p>
        </p:txBody>
      </p:sp>
      <p:sp>
        <p:nvSpPr>
          <p:cNvPr id="5" name="Slide Number Placeholder 4"/>
          <p:cNvSpPr>
            <a:spLocks noGrp="1"/>
          </p:cNvSpPr>
          <p:nvPr>
            <p:ph type="sldNum" sz="quarter" idx="12"/>
          </p:nvPr>
        </p:nvSpPr>
        <p:spPr/>
        <p:txBody>
          <a:bodyPr/>
          <a:lstStyle/>
          <a:p>
            <a:fld id="{2AE664BA-F205-A742-816D-904349886FC9}"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xmlns="" val="398918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1000"/>
                                        <p:tgtEl>
                                          <p:spTgt spid="7">
                                            <p:txEl>
                                              <p:pRg st="4" end="4"/>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fade">
                                      <p:cBhvr>
                                        <p:cTn id="23" dur="1000"/>
                                        <p:tgtEl>
                                          <p:spTgt spid="7">
                                            <p:txEl>
                                              <p:pRg st="6" end="6"/>
                                            </p:txEl>
                                          </p:spTgt>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1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Smart Grid?</a:t>
            </a:r>
            <a:endParaRPr lang="en-US" dirty="0"/>
          </a:p>
        </p:txBody>
      </p:sp>
      <p:sp>
        <p:nvSpPr>
          <p:cNvPr id="7" name="Content Placeholder 6"/>
          <p:cNvSpPr>
            <a:spLocks noGrp="1"/>
          </p:cNvSpPr>
          <p:nvPr>
            <p:ph idx="1"/>
          </p:nvPr>
        </p:nvSpPr>
        <p:spPr>
          <a:xfrm>
            <a:off x="457200" y="1295400"/>
            <a:ext cx="8229600" cy="5029200"/>
          </a:xfrm>
        </p:spPr>
        <p:txBody>
          <a:bodyPr/>
          <a:lstStyle/>
          <a:p>
            <a:r>
              <a:rPr lang="en-US" b="1" dirty="0" smtClean="0">
                <a:solidFill>
                  <a:schemeClr val="accent1">
                    <a:lumMod val="50000"/>
                  </a:schemeClr>
                </a:solidFill>
              </a:rPr>
              <a:t>Perhaps an unfortunate descriptor for it implies that the current grid is dumb</a:t>
            </a:r>
          </a:p>
          <a:p>
            <a:pPr marL="0" indent="0">
              <a:buNone/>
            </a:pPr>
            <a:endParaRPr lang="en-US" b="1" dirty="0" smtClean="0">
              <a:solidFill>
                <a:schemeClr val="accent1">
                  <a:lumMod val="50000"/>
                </a:schemeClr>
              </a:solidFill>
            </a:endParaRPr>
          </a:p>
          <a:p>
            <a:r>
              <a:rPr lang="en-US" b="1" dirty="0" smtClean="0">
                <a:solidFill>
                  <a:schemeClr val="accent1">
                    <a:lumMod val="50000"/>
                  </a:schemeClr>
                </a:solidFill>
              </a:rPr>
              <a:t>In reality it is the sum total of many components</a:t>
            </a:r>
          </a:p>
          <a:p>
            <a:r>
              <a:rPr lang="en-US" b="1" dirty="0" smtClean="0">
                <a:solidFill>
                  <a:schemeClr val="accent1">
                    <a:lumMod val="50000"/>
                  </a:schemeClr>
                </a:solidFill>
              </a:rPr>
              <a:t>Enhanced </a:t>
            </a:r>
            <a:r>
              <a:rPr lang="en-US" b="1" dirty="0">
                <a:solidFill>
                  <a:schemeClr val="accent1">
                    <a:lumMod val="50000"/>
                  </a:schemeClr>
                </a:solidFill>
              </a:rPr>
              <a:t>operational control</a:t>
            </a:r>
          </a:p>
          <a:p>
            <a:r>
              <a:rPr lang="en-US" b="1" dirty="0" smtClean="0">
                <a:solidFill>
                  <a:schemeClr val="accent1">
                    <a:lumMod val="50000"/>
                  </a:schemeClr>
                </a:solidFill>
              </a:rPr>
              <a:t>Consumer empowerment</a:t>
            </a:r>
          </a:p>
          <a:p>
            <a:r>
              <a:rPr lang="en-US" b="1" dirty="0">
                <a:solidFill>
                  <a:schemeClr val="accent1">
                    <a:lumMod val="50000"/>
                  </a:schemeClr>
                </a:solidFill>
              </a:rPr>
              <a:t>Think of it as the digital automation of the electric </a:t>
            </a:r>
            <a:r>
              <a:rPr lang="en-US" b="1" dirty="0" smtClean="0">
                <a:solidFill>
                  <a:schemeClr val="accent1">
                    <a:lumMod val="50000"/>
                  </a:schemeClr>
                </a:solidFill>
              </a:rPr>
              <a:t>grid</a:t>
            </a:r>
          </a:p>
          <a:p>
            <a:pPr marL="0" indent="0">
              <a:buNone/>
            </a:pPr>
            <a:endParaRPr lang="en-US" dirty="0"/>
          </a:p>
        </p:txBody>
      </p:sp>
      <p:sp>
        <p:nvSpPr>
          <p:cNvPr id="5" name="Slide Number Placeholder 4"/>
          <p:cNvSpPr>
            <a:spLocks noGrp="1"/>
          </p:cNvSpPr>
          <p:nvPr>
            <p:ph type="sldNum" sz="quarter" idx="12"/>
          </p:nvPr>
        </p:nvSpPr>
        <p:spPr/>
        <p:txBody>
          <a:bodyPr/>
          <a:lstStyle/>
          <a:p>
            <a:fld id="{2AE664BA-F205-A742-816D-904349886FC9}"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xmlns="" val="329763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Realms within Smart Grid</a:t>
            </a:r>
            <a:endParaRPr lang="en-US" dirty="0"/>
          </a:p>
        </p:txBody>
      </p:sp>
      <p:sp>
        <p:nvSpPr>
          <p:cNvPr id="7" name="Content Placeholder 6"/>
          <p:cNvSpPr>
            <a:spLocks noGrp="1"/>
          </p:cNvSpPr>
          <p:nvPr>
            <p:ph idx="1"/>
          </p:nvPr>
        </p:nvSpPr>
        <p:spPr/>
        <p:txBody>
          <a:bodyPr/>
          <a:lstStyle/>
          <a:p>
            <a:r>
              <a:rPr lang="en-US" b="1" dirty="0" smtClean="0">
                <a:solidFill>
                  <a:schemeClr val="accent1">
                    <a:lumMod val="50000"/>
                  </a:schemeClr>
                </a:solidFill>
              </a:rPr>
              <a:t>Hard Assets- Meters, Switchgear, Communications and Data Consolidation Systems</a:t>
            </a:r>
          </a:p>
          <a:p>
            <a:pPr marL="0" indent="0">
              <a:buNone/>
            </a:pPr>
            <a:endParaRPr lang="en-US" b="1" dirty="0" smtClean="0">
              <a:solidFill>
                <a:schemeClr val="accent1">
                  <a:lumMod val="50000"/>
                </a:schemeClr>
              </a:solidFill>
            </a:endParaRPr>
          </a:p>
          <a:p>
            <a:r>
              <a:rPr lang="en-US" b="1" dirty="0" smtClean="0">
                <a:solidFill>
                  <a:schemeClr val="accent1">
                    <a:lumMod val="50000"/>
                  </a:schemeClr>
                </a:solidFill>
              </a:rPr>
              <a:t>Human Element- Adaptation to New Technology and Business Process Change</a:t>
            </a:r>
            <a:endParaRPr lang="en-US" b="1" dirty="0">
              <a:solidFill>
                <a:schemeClr val="accent1">
                  <a:lumMod val="50000"/>
                </a:schemeClr>
              </a:solidFill>
            </a:endParaRPr>
          </a:p>
        </p:txBody>
      </p:sp>
      <p:sp>
        <p:nvSpPr>
          <p:cNvPr id="5" name="Slide Number Placeholder 4"/>
          <p:cNvSpPr>
            <a:spLocks noGrp="1"/>
          </p:cNvSpPr>
          <p:nvPr>
            <p:ph type="sldNum" sz="quarter" idx="12"/>
          </p:nvPr>
        </p:nvSpPr>
        <p:spPr/>
        <p:txBody>
          <a:bodyPr/>
          <a:lstStyle/>
          <a:p>
            <a:fld id="{2AE664BA-F205-A742-816D-904349886FC9}"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xmlns="" val="33511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Smart Grid?</a:t>
            </a:r>
            <a:endParaRPr lang="en-US" dirty="0"/>
          </a:p>
        </p:txBody>
      </p:sp>
      <p:sp>
        <p:nvSpPr>
          <p:cNvPr id="7" name="Content Placeholder 6"/>
          <p:cNvSpPr>
            <a:spLocks noGrp="1"/>
          </p:cNvSpPr>
          <p:nvPr>
            <p:ph idx="1"/>
          </p:nvPr>
        </p:nvSpPr>
        <p:spPr>
          <a:xfrm>
            <a:off x="457200" y="1524000"/>
            <a:ext cx="8229600" cy="4525963"/>
          </a:xfrm>
        </p:spPr>
        <p:txBody>
          <a:bodyPr>
            <a:normAutofit lnSpcReduction="10000"/>
          </a:bodyPr>
          <a:lstStyle/>
          <a:p>
            <a:r>
              <a:rPr lang="en-US" b="1" dirty="0" smtClean="0">
                <a:solidFill>
                  <a:schemeClr val="accent1">
                    <a:lumMod val="50000"/>
                  </a:schemeClr>
                </a:solidFill>
              </a:rPr>
              <a:t>“The </a:t>
            </a:r>
            <a:r>
              <a:rPr lang="en-US" b="1" dirty="0">
                <a:solidFill>
                  <a:schemeClr val="accent1">
                    <a:lumMod val="50000"/>
                  </a:schemeClr>
                </a:solidFill>
              </a:rPr>
              <a:t>lack </a:t>
            </a:r>
            <a:r>
              <a:rPr lang="en-US" b="1" dirty="0" smtClean="0">
                <a:solidFill>
                  <a:schemeClr val="accent1">
                    <a:lumMod val="50000"/>
                  </a:schemeClr>
                </a:solidFill>
              </a:rPr>
              <a:t>of contemporary </a:t>
            </a:r>
            <a:r>
              <a:rPr lang="en-US" b="1" dirty="0">
                <a:solidFill>
                  <a:schemeClr val="accent1">
                    <a:lumMod val="50000"/>
                  </a:schemeClr>
                </a:solidFill>
              </a:rPr>
              <a:t>information and communication functionality has been a key factor in </a:t>
            </a:r>
            <a:r>
              <a:rPr lang="en-US" b="1" dirty="0" smtClean="0">
                <a:solidFill>
                  <a:schemeClr val="accent1">
                    <a:lumMod val="50000"/>
                  </a:schemeClr>
                </a:solidFill>
              </a:rPr>
              <a:t>preventing utilities </a:t>
            </a:r>
            <a:r>
              <a:rPr lang="en-US" b="1" dirty="0">
                <a:solidFill>
                  <a:schemeClr val="accent1">
                    <a:lumMod val="50000"/>
                  </a:schemeClr>
                </a:solidFill>
              </a:rPr>
              <a:t>from moving to 21st century business functionality among thriving American industries</a:t>
            </a:r>
            <a:r>
              <a:rPr lang="en-US" b="1" dirty="0" smtClean="0">
                <a:solidFill>
                  <a:schemeClr val="accent1">
                    <a:lumMod val="50000"/>
                  </a:schemeClr>
                </a:solidFill>
              </a:rPr>
              <a:t>.”</a:t>
            </a:r>
          </a:p>
          <a:p>
            <a:pPr marL="0" indent="0">
              <a:buNone/>
            </a:pPr>
            <a:endParaRPr lang="en-US" b="1" dirty="0">
              <a:solidFill>
                <a:schemeClr val="accent1">
                  <a:lumMod val="50000"/>
                </a:schemeClr>
              </a:solidFill>
            </a:endParaRPr>
          </a:p>
          <a:p>
            <a:pPr marL="0" indent="0">
              <a:buNone/>
            </a:pPr>
            <a:r>
              <a:rPr lang="en-US" b="1" u="sng" dirty="0" smtClean="0">
                <a:solidFill>
                  <a:schemeClr val="accent1">
                    <a:lumMod val="50000"/>
                  </a:schemeClr>
                </a:solidFill>
              </a:rPr>
              <a:t>Source:</a:t>
            </a:r>
            <a:r>
              <a:rPr lang="en-US" b="1" dirty="0" smtClean="0">
                <a:solidFill>
                  <a:schemeClr val="accent1">
                    <a:lumMod val="50000"/>
                  </a:schemeClr>
                </a:solidFill>
              </a:rPr>
              <a:t> West Penn Power, </a:t>
            </a:r>
            <a:r>
              <a:rPr lang="en-US" sz="2800" b="1" i="1" dirty="0">
                <a:solidFill>
                  <a:schemeClr val="accent1">
                    <a:lumMod val="50000"/>
                  </a:schemeClr>
                </a:solidFill>
              </a:rPr>
              <a:t>Smart Meter Technology </a:t>
            </a:r>
            <a:r>
              <a:rPr lang="en-US" sz="2800" b="1" i="1" dirty="0" smtClean="0">
                <a:solidFill>
                  <a:schemeClr val="accent1">
                    <a:lumMod val="50000"/>
                  </a:schemeClr>
                </a:solidFill>
              </a:rPr>
              <a:t>Procurement and </a:t>
            </a:r>
            <a:r>
              <a:rPr lang="en-US" sz="2800" b="1" i="1" dirty="0">
                <a:solidFill>
                  <a:schemeClr val="accent1">
                    <a:lumMod val="50000"/>
                  </a:schemeClr>
                </a:solidFill>
              </a:rPr>
              <a:t>Installation </a:t>
            </a:r>
            <a:r>
              <a:rPr lang="en-US" sz="2800" b="1" i="1" dirty="0" smtClean="0">
                <a:solidFill>
                  <a:schemeClr val="accent1">
                    <a:lumMod val="50000"/>
                  </a:schemeClr>
                </a:solidFill>
              </a:rPr>
              <a:t>Plan, </a:t>
            </a:r>
            <a:r>
              <a:rPr lang="en-US" sz="2800" b="1" i="1" dirty="0">
                <a:solidFill>
                  <a:schemeClr val="accent1">
                    <a:lumMod val="50000"/>
                  </a:schemeClr>
                </a:solidFill>
              </a:rPr>
              <a:t>August 14, 2009</a:t>
            </a:r>
          </a:p>
        </p:txBody>
      </p:sp>
      <p:sp>
        <p:nvSpPr>
          <p:cNvPr id="5" name="Slide Number Placeholder 4"/>
          <p:cNvSpPr>
            <a:spLocks noGrp="1"/>
          </p:cNvSpPr>
          <p:nvPr>
            <p:ph type="sldNum" sz="quarter" idx="12"/>
          </p:nvPr>
        </p:nvSpPr>
        <p:spPr/>
        <p:txBody>
          <a:bodyPr/>
          <a:lstStyle/>
          <a:p>
            <a:fld id="{2AE664BA-F205-A742-816D-904349886FC9}"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xmlns="" val="2107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750"/>
                                        <p:tgtEl>
                                          <p:spTgt spid="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000"/>
                                        <p:tgtEl>
                                          <p:spTgt spid="7">
                                            <p:txEl>
                                              <p:pRg st="0" end="0"/>
                                            </p:txEl>
                                          </p:spTgt>
                                        </p:tgtEl>
                                      </p:cBhvr>
                                    </p:animEffect>
                                  </p:childTnLst>
                                </p:cTn>
                              </p:par>
                            </p:childTnLst>
                          </p:cTn>
                        </p:par>
                        <p:par>
                          <p:cTn id="12" fill="hold">
                            <p:stCondLst>
                              <p:cond delay="275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Smart Grid?</a:t>
            </a:r>
            <a:endParaRPr lang="en-US" dirty="0"/>
          </a:p>
        </p:txBody>
      </p:sp>
      <p:sp>
        <p:nvSpPr>
          <p:cNvPr id="7" name="Content Placeholder 6"/>
          <p:cNvSpPr>
            <a:spLocks noGrp="1"/>
          </p:cNvSpPr>
          <p:nvPr>
            <p:ph idx="1"/>
          </p:nvPr>
        </p:nvSpPr>
        <p:spPr>
          <a:xfrm>
            <a:off x="457200" y="1524000"/>
            <a:ext cx="8229600" cy="4525963"/>
          </a:xfrm>
        </p:spPr>
        <p:txBody>
          <a:bodyPr>
            <a:normAutofit fontScale="92500" lnSpcReduction="10000"/>
          </a:bodyPr>
          <a:lstStyle/>
          <a:p>
            <a:r>
              <a:rPr lang="en-US" b="1" dirty="0" smtClean="0">
                <a:solidFill>
                  <a:schemeClr val="accent1">
                    <a:lumMod val="50000"/>
                  </a:schemeClr>
                </a:solidFill>
              </a:rPr>
              <a:t>“</a:t>
            </a:r>
            <a:r>
              <a:rPr lang="en-US" b="1" dirty="0">
                <a:solidFill>
                  <a:schemeClr val="accent1">
                    <a:lumMod val="50000"/>
                  </a:schemeClr>
                </a:solidFill>
              </a:rPr>
              <a:t>We are an industry that provides customers with no information about our product and offers virtually no choices.  We have trained our economy to believe that multiple day outages are unavoidable and that there is no cost associated with a "least cost" grid and heavily carbon-based supply sources.  This technology calls all that into question and it is time</a:t>
            </a:r>
            <a:r>
              <a:rPr lang="en-US" b="1" dirty="0" smtClean="0">
                <a:solidFill>
                  <a:schemeClr val="accent1">
                    <a:lumMod val="50000"/>
                  </a:schemeClr>
                </a:solidFill>
              </a:rPr>
              <a:t>.”</a:t>
            </a:r>
          </a:p>
          <a:p>
            <a:pPr marL="0" indent="0">
              <a:buNone/>
            </a:pPr>
            <a:endParaRPr lang="en-US" b="1" dirty="0">
              <a:solidFill>
                <a:schemeClr val="accent1">
                  <a:lumMod val="50000"/>
                </a:schemeClr>
              </a:solidFill>
            </a:endParaRPr>
          </a:p>
          <a:p>
            <a:pPr marL="0" indent="0">
              <a:buNone/>
            </a:pPr>
            <a:r>
              <a:rPr lang="en-US" b="1" u="sng" dirty="0" smtClean="0">
                <a:solidFill>
                  <a:schemeClr val="accent1">
                    <a:lumMod val="50000"/>
                  </a:schemeClr>
                </a:solidFill>
              </a:rPr>
              <a:t>Source:</a:t>
            </a:r>
            <a:r>
              <a:rPr lang="en-US" b="1" dirty="0" smtClean="0">
                <a:solidFill>
                  <a:schemeClr val="accent1">
                    <a:lumMod val="50000"/>
                  </a:schemeClr>
                </a:solidFill>
              </a:rPr>
              <a:t> A CEO of a major Midwest utility</a:t>
            </a:r>
            <a:endParaRPr lang="en-US" sz="2800" b="1" i="1" dirty="0">
              <a:solidFill>
                <a:schemeClr val="accent1">
                  <a:lumMod val="50000"/>
                </a:schemeClr>
              </a:solidFill>
            </a:endParaRPr>
          </a:p>
        </p:txBody>
      </p:sp>
      <p:sp>
        <p:nvSpPr>
          <p:cNvPr id="5" name="Slide Number Placeholder 4"/>
          <p:cNvSpPr>
            <a:spLocks noGrp="1"/>
          </p:cNvSpPr>
          <p:nvPr>
            <p:ph type="sldNum" sz="quarter" idx="12"/>
          </p:nvPr>
        </p:nvSpPr>
        <p:spPr/>
        <p:txBody>
          <a:bodyPr/>
          <a:lstStyle/>
          <a:p>
            <a:fld id="{2AE664BA-F205-A742-816D-904349886FC9}"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xmlns="" val="87749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750"/>
                                        <p:tgtEl>
                                          <p:spTgt spid="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6460</TotalTime>
  <Words>636</Words>
  <Application>Microsoft Office PowerPoint</Application>
  <PresentationFormat>On-screen Show (4:3)</PresentationFormat>
  <Paragraphs>119</Paragraphs>
  <Slides>16</Slides>
  <Notes>5</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Office Theme</vt:lpstr>
      <vt:lpstr>1_Office Theme</vt:lpstr>
      <vt:lpstr>2_Office Theme</vt:lpstr>
      <vt:lpstr>3_Office Theme</vt:lpstr>
      <vt:lpstr>Rethinking the Electric Grid</vt:lpstr>
      <vt:lpstr>Topics</vt:lpstr>
      <vt:lpstr>Mindset Before Technology</vt:lpstr>
      <vt:lpstr>Historical Context</vt:lpstr>
      <vt:lpstr>Historical Context</vt:lpstr>
      <vt:lpstr>What is Smart Grid?</vt:lpstr>
      <vt:lpstr>The Realms within Smart Grid</vt:lpstr>
      <vt:lpstr>What is Smart Grid?</vt:lpstr>
      <vt:lpstr>What is Smart Grid?</vt:lpstr>
      <vt:lpstr>It’s Peak Demand Stupid  </vt:lpstr>
      <vt:lpstr>Smart Vermont Snapshot</vt:lpstr>
      <vt:lpstr>Smart Vermont Snapshot</vt:lpstr>
      <vt:lpstr>The Payoff Pitch</vt:lpstr>
      <vt:lpstr>Resources</vt:lpstr>
      <vt:lpstr>Resources</vt:lpstr>
      <vt:lpstr>Questions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England Energy Picture</dc:title>
  <dc:creator>David O'Brien</dc:creator>
  <cp:lastModifiedBy> </cp:lastModifiedBy>
  <cp:revision>89</cp:revision>
  <dcterms:created xsi:type="dcterms:W3CDTF">2011-02-18T16:20:00Z</dcterms:created>
  <dcterms:modified xsi:type="dcterms:W3CDTF">2011-10-27T20:05:38Z</dcterms:modified>
</cp:coreProperties>
</file>